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2" r:id="rId1"/>
  </p:sldMasterIdLst>
  <p:notesMasterIdLst>
    <p:notesMasterId r:id="rId21"/>
  </p:notesMasterIdLst>
  <p:sldIdLst>
    <p:sldId id="256" r:id="rId2"/>
    <p:sldId id="353" r:id="rId3"/>
    <p:sldId id="296" r:id="rId4"/>
    <p:sldId id="310" r:id="rId5"/>
    <p:sldId id="330" r:id="rId6"/>
    <p:sldId id="318" r:id="rId7"/>
    <p:sldId id="321" r:id="rId8"/>
    <p:sldId id="312" r:id="rId9"/>
    <p:sldId id="331" r:id="rId10"/>
    <p:sldId id="352" r:id="rId11"/>
    <p:sldId id="316" r:id="rId12"/>
    <p:sldId id="340" r:id="rId13"/>
    <p:sldId id="341" r:id="rId14"/>
    <p:sldId id="342" r:id="rId15"/>
    <p:sldId id="343" r:id="rId16"/>
    <p:sldId id="344" r:id="rId17"/>
    <p:sldId id="356" r:id="rId18"/>
    <p:sldId id="357" r:id="rId19"/>
    <p:sldId id="332" r:id="rId20"/>
  </p:sldIdLst>
  <p:sldSz cx="9144000" cy="6858000" type="screen4x3"/>
  <p:notesSz cx="7102475" cy="938847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57" userDrawn="1">
          <p15:clr>
            <a:srgbClr val="A4A3A4"/>
          </p15:clr>
        </p15:guide>
        <p15:guide id="2" pos="2237"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3695" autoAdjust="0"/>
  </p:normalViewPr>
  <p:slideViewPr>
    <p:cSldViewPr snapToObjects="1">
      <p:cViewPr varScale="1">
        <p:scale>
          <a:sx n="82" d="100"/>
          <a:sy n="82" d="100"/>
        </p:scale>
        <p:origin x="1566" y="8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snapToObjects="1">
      <p:cViewPr>
        <p:scale>
          <a:sx n="60" d="100"/>
          <a:sy n="60" d="100"/>
        </p:scale>
        <p:origin x="3342" y="228"/>
      </p:cViewPr>
      <p:guideLst>
        <p:guide orient="horz" pos="2957"/>
        <p:guide pos="2237"/>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7739" cy="469424"/>
          </a:xfrm>
          <a:prstGeom prst="rect">
            <a:avLst/>
          </a:prstGeom>
        </p:spPr>
        <p:txBody>
          <a:bodyPr vert="horz" lIns="94229" tIns="47114" rIns="94229" bIns="47114" rtlCol="0"/>
          <a:lstStyle>
            <a:lvl1pPr algn="l">
              <a:defRPr sz="1200"/>
            </a:lvl1pPr>
          </a:lstStyle>
          <a:p>
            <a:endParaRPr lang="en-US"/>
          </a:p>
        </p:txBody>
      </p:sp>
      <p:sp>
        <p:nvSpPr>
          <p:cNvPr id="3" name="Date Placeholder 2"/>
          <p:cNvSpPr>
            <a:spLocks noGrp="1"/>
          </p:cNvSpPr>
          <p:nvPr>
            <p:ph type="dt" idx="1"/>
          </p:nvPr>
        </p:nvSpPr>
        <p:spPr>
          <a:xfrm>
            <a:off x="4023092" y="0"/>
            <a:ext cx="3077739" cy="469424"/>
          </a:xfrm>
          <a:prstGeom prst="rect">
            <a:avLst/>
          </a:prstGeom>
        </p:spPr>
        <p:txBody>
          <a:bodyPr vert="horz" lIns="94229" tIns="47114" rIns="94229" bIns="47114" rtlCol="0"/>
          <a:lstStyle>
            <a:lvl1pPr algn="r">
              <a:defRPr sz="1200"/>
            </a:lvl1pPr>
          </a:lstStyle>
          <a:p>
            <a:fld id="{94220CDF-0ED5-0043-AA91-F065768FC58F}" type="datetimeFigureOut">
              <a:rPr lang="en-US" smtClean="0"/>
              <a:pPr/>
              <a:t>1/29/2019</a:t>
            </a:fld>
            <a:endParaRPr lang="en-US"/>
          </a:p>
        </p:txBody>
      </p:sp>
      <p:sp>
        <p:nvSpPr>
          <p:cNvPr id="4" name="Slide Image Placeholder 3"/>
          <p:cNvSpPr>
            <a:spLocks noGrp="1" noRot="1" noChangeAspect="1"/>
          </p:cNvSpPr>
          <p:nvPr>
            <p:ph type="sldImg" idx="2"/>
          </p:nvPr>
        </p:nvSpPr>
        <p:spPr>
          <a:xfrm>
            <a:off x="1204913" y="704850"/>
            <a:ext cx="4692650" cy="3519488"/>
          </a:xfrm>
          <a:prstGeom prst="rect">
            <a:avLst/>
          </a:prstGeom>
          <a:noFill/>
          <a:ln w="12700">
            <a:solidFill>
              <a:prstClr val="black"/>
            </a:solidFill>
          </a:ln>
        </p:spPr>
        <p:txBody>
          <a:bodyPr vert="horz" lIns="94229" tIns="47114" rIns="94229" bIns="47114" rtlCol="0" anchor="ctr"/>
          <a:lstStyle/>
          <a:p>
            <a:endParaRPr lang="en-US"/>
          </a:p>
        </p:txBody>
      </p:sp>
      <p:sp>
        <p:nvSpPr>
          <p:cNvPr id="5" name="Notes Placeholder 4"/>
          <p:cNvSpPr>
            <a:spLocks noGrp="1"/>
          </p:cNvSpPr>
          <p:nvPr>
            <p:ph type="body" sz="quarter" idx="3"/>
          </p:nvPr>
        </p:nvSpPr>
        <p:spPr>
          <a:xfrm>
            <a:off x="710248" y="4459526"/>
            <a:ext cx="5681980" cy="4224814"/>
          </a:xfrm>
          <a:prstGeom prst="rect">
            <a:avLst/>
          </a:prstGeom>
        </p:spPr>
        <p:txBody>
          <a:bodyPr vert="horz" lIns="94229" tIns="47114" rIns="94229" bIns="47114"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917422"/>
            <a:ext cx="3077739" cy="469424"/>
          </a:xfrm>
          <a:prstGeom prst="rect">
            <a:avLst/>
          </a:prstGeom>
        </p:spPr>
        <p:txBody>
          <a:bodyPr vert="horz" lIns="94229" tIns="47114" rIns="94229" bIns="47114" rtlCol="0" anchor="b"/>
          <a:lstStyle>
            <a:lvl1pPr algn="l">
              <a:defRPr sz="1200"/>
            </a:lvl1pPr>
          </a:lstStyle>
          <a:p>
            <a:endParaRPr lang="en-US"/>
          </a:p>
        </p:txBody>
      </p:sp>
      <p:sp>
        <p:nvSpPr>
          <p:cNvPr id="7" name="Slide Number Placeholder 6"/>
          <p:cNvSpPr>
            <a:spLocks noGrp="1"/>
          </p:cNvSpPr>
          <p:nvPr>
            <p:ph type="sldNum" sz="quarter" idx="5"/>
          </p:nvPr>
        </p:nvSpPr>
        <p:spPr>
          <a:xfrm>
            <a:off x="4023092" y="8917422"/>
            <a:ext cx="3077739" cy="469424"/>
          </a:xfrm>
          <a:prstGeom prst="rect">
            <a:avLst/>
          </a:prstGeom>
        </p:spPr>
        <p:txBody>
          <a:bodyPr vert="horz" lIns="94229" tIns="47114" rIns="94229" bIns="47114" rtlCol="0" anchor="b"/>
          <a:lstStyle>
            <a:lvl1pPr algn="r">
              <a:defRPr sz="1200"/>
            </a:lvl1pPr>
          </a:lstStyle>
          <a:p>
            <a:fld id="{42A2BAD0-BFB1-104B-AEF5-B30615932F40}" type="slidenum">
              <a:rPr lang="en-US" smtClean="0"/>
              <a:pPr/>
              <a:t>‹#›</a:t>
            </a:fld>
            <a:endParaRPr lang="en-US"/>
          </a:p>
        </p:txBody>
      </p:sp>
    </p:spTree>
    <p:extLst>
      <p:ext uri="{BB962C8B-B14F-4D97-AF65-F5344CB8AC3E}">
        <p14:creationId xmlns:p14="http://schemas.microsoft.com/office/powerpoint/2010/main" val="276400559"/>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a:p>
            <a:endParaRPr lang="en-US" dirty="0" smtClean="0"/>
          </a:p>
          <a:p>
            <a:endParaRPr lang="en-US" dirty="0" smtClean="0"/>
          </a:p>
          <a:p>
            <a:endParaRPr lang="en-US" dirty="0" smtClean="0"/>
          </a:p>
        </p:txBody>
      </p:sp>
      <p:sp>
        <p:nvSpPr>
          <p:cNvPr id="4" name="Slide Number Placeholder 3"/>
          <p:cNvSpPr>
            <a:spLocks noGrp="1"/>
          </p:cNvSpPr>
          <p:nvPr>
            <p:ph type="sldNum" sz="quarter" idx="10"/>
          </p:nvPr>
        </p:nvSpPr>
        <p:spPr/>
        <p:txBody>
          <a:bodyPr/>
          <a:lstStyle/>
          <a:p>
            <a:fld id="{42A2BAD0-BFB1-104B-AEF5-B30615932F40}" type="slidenum">
              <a:rPr lang="en-US" smtClean="0"/>
              <a:pPr/>
              <a:t>1</a:t>
            </a:fld>
            <a:endParaRPr lang="en-US" dirty="0"/>
          </a:p>
        </p:txBody>
      </p:sp>
    </p:spTree>
    <p:extLst>
      <p:ext uri="{BB962C8B-B14F-4D97-AF65-F5344CB8AC3E}">
        <p14:creationId xmlns:p14="http://schemas.microsoft.com/office/powerpoint/2010/main" val="11475569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2A2BAD0-BFB1-104B-AEF5-B30615932F40}" type="slidenum">
              <a:rPr lang="en-US" smtClean="0"/>
              <a:pPr/>
              <a:t>2</a:t>
            </a:fld>
            <a:endParaRPr lang="en-US"/>
          </a:p>
        </p:txBody>
      </p:sp>
    </p:spTree>
    <p:extLst>
      <p:ext uri="{BB962C8B-B14F-4D97-AF65-F5344CB8AC3E}">
        <p14:creationId xmlns:p14="http://schemas.microsoft.com/office/powerpoint/2010/main" val="17741740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baseline="0" dirty="0" smtClean="0"/>
          </a:p>
        </p:txBody>
      </p:sp>
      <p:sp>
        <p:nvSpPr>
          <p:cNvPr id="4" name="Slide Number Placeholder 3"/>
          <p:cNvSpPr>
            <a:spLocks noGrp="1"/>
          </p:cNvSpPr>
          <p:nvPr>
            <p:ph type="sldNum" sz="quarter" idx="10"/>
          </p:nvPr>
        </p:nvSpPr>
        <p:spPr/>
        <p:txBody>
          <a:bodyPr/>
          <a:lstStyle/>
          <a:p>
            <a:fld id="{B9458322-233E-234E-AC1D-3324AC607FD2}" type="slidenum">
              <a:rPr lang="en-US" smtClean="0"/>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42A2BAD0-BFB1-104B-AEF5-B30615932F40}" type="slidenum">
              <a:rPr lang="en-US" smtClean="0"/>
              <a:pPr/>
              <a:t>4</a:t>
            </a:fld>
            <a:endParaRPr lang="en-US"/>
          </a:p>
        </p:txBody>
      </p:sp>
    </p:spTree>
    <p:extLst>
      <p:ext uri="{BB962C8B-B14F-4D97-AF65-F5344CB8AC3E}">
        <p14:creationId xmlns:p14="http://schemas.microsoft.com/office/powerpoint/2010/main" val="378651822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579437" y="4459526"/>
            <a:ext cx="5943600" cy="4224814"/>
          </a:xfrm>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8B4B022-8D44-C24F-8047-D862B2E958DC}" type="slidenum">
              <a:rPr lang="en-US" smtClean="0"/>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8B4B022-8D44-C24F-8047-D862B2E958DC}" type="slidenum">
              <a:rPr lang="en-US" smtClean="0"/>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p:cNvSpPr>
            <a:spLocks noGrp="1" noRot="1" noChangeAspect="1"/>
          </p:cNvSpPr>
          <p:nvPr>
            <p:ph type="sldImg"/>
          </p:nvPr>
        </p:nvSpPr>
        <p:spPr bwMode="auto">
          <a:noFill/>
          <a:ln>
            <a:solidFill>
              <a:srgbClr val="000000"/>
            </a:solidFill>
            <a:miter lim="800000"/>
            <a:headEnd/>
            <a:tailEnd/>
          </a:ln>
        </p:spPr>
      </p:sp>
      <p:sp>
        <p:nvSpPr>
          <p:cNvPr id="31747"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dirty="0"/>
          </a:p>
        </p:txBody>
      </p:sp>
      <p:sp>
        <p:nvSpPr>
          <p:cNvPr id="3174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EF30B97E-5EC7-F840-97DD-049D6FEF1BE7}" type="slidenum">
              <a:rPr lang="en-US">
                <a:ea typeface="ＭＳ Ｐゴシック" pitchFamily="-106" charset="-128"/>
                <a:cs typeface="ＭＳ Ｐゴシック" pitchFamily="-106" charset="-128"/>
              </a:rPr>
              <a:pPr fontAlgn="base">
                <a:spcBef>
                  <a:spcPct val="0"/>
                </a:spcBef>
                <a:spcAft>
                  <a:spcPct val="0"/>
                </a:spcAft>
              </a:pPr>
              <a:t>7</a:t>
            </a:fld>
            <a:endParaRPr lang="en-US">
              <a:ea typeface="ＭＳ Ｐゴシック" pitchFamily="-106" charset="-128"/>
              <a:cs typeface="ＭＳ Ｐゴシック" pitchFamily="-106" charset="-128"/>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baseline="0" dirty="0" smtClean="0"/>
          </a:p>
        </p:txBody>
      </p:sp>
      <p:sp>
        <p:nvSpPr>
          <p:cNvPr id="4" name="Slide Number Placeholder 3"/>
          <p:cNvSpPr>
            <a:spLocks noGrp="1"/>
          </p:cNvSpPr>
          <p:nvPr>
            <p:ph type="sldNum" sz="quarter" idx="10"/>
          </p:nvPr>
        </p:nvSpPr>
        <p:spPr/>
        <p:txBody>
          <a:bodyPr/>
          <a:lstStyle/>
          <a:p>
            <a:fld id="{42A2BAD0-BFB1-104B-AEF5-B30615932F40}" type="slidenum">
              <a:rPr lang="en-US" smtClean="0"/>
              <a:pPr/>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baseline="0" dirty="0" smtClean="0"/>
          </a:p>
        </p:txBody>
      </p:sp>
      <p:sp>
        <p:nvSpPr>
          <p:cNvPr id="4" name="Slide Number Placeholder 3"/>
          <p:cNvSpPr>
            <a:spLocks noGrp="1"/>
          </p:cNvSpPr>
          <p:nvPr>
            <p:ph type="sldNum" sz="quarter" idx="10"/>
          </p:nvPr>
        </p:nvSpPr>
        <p:spPr/>
        <p:txBody>
          <a:bodyPr/>
          <a:lstStyle/>
          <a:p>
            <a:fld id="{42A2BAD0-BFB1-104B-AEF5-B30615932F40}" type="slidenum">
              <a:rPr lang="en-US" smtClean="0"/>
              <a:pPr/>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p:cNvSpPr>
            <a:spLocks noGrp="1" noRot="1" noChangeAspect="1"/>
          </p:cNvSpPr>
          <p:nvPr>
            <p:ph type="sldImg"/>
          </p:nvPr>
        </p:nvSpPr>
        <p:spPr bwMode="auto">
          <a:noFill/>
          <a:ln>
            <a:solidFill>
              <a:srgbClr val="000000"/>
            </a:solidFill>
            <a:miter lim="800000"/>
            <a:headEnd/>
            <a:tailEnd/>
          </a:ln>
        </p:spPr>
      </p:sp>
      <p:sp>
        <p:nvSpPr>
          <p:cNvPr id="29699"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dirty="0" smtClean="0"/>
          </a:p>
          <a:p>
            <a:pPr>
              <a:spcBef>
                <a:spcPct val="0"/>
              </a:spcBef>
            </a:pPr>
            <a:endParaRPr lang="en-US" dirty="0" smtClean="0"/>
          </a:p>
          <a:p>
            <a:pPr>
              <a:spcBef>
                <a:spcPct val="0"/>
              </a:spcBef>
            </a:pPr>
            <a:endParaRPr lang="en-US" dirty="0" smtClean="0"/>
          </a:p>
        </p:txBody>
      </p:sp>
      <p:sp>
        <p:nvSpPr>
          <p:cNvPr id="29700"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972C6A51-83F1-7D46-B127-DA68B2FF8FE2}" type="slidenum">
              <a:rPr lang="en-US">
                <a:solidFill>
                  <a:prstClr val="black"/>
                </a:solidFill>
                <a:ea typeface="ＭＳ Ｐゴシック" pitchFamily="-106" charset="-128"/>
                <a:cs typeface="ＭＳ Ｐゴシック" pitchFamily="-106" charset="-128"/>
              </a:rPr>
              <a:pPr fontAlgn="base">
                <a:spcBef>
                  <a:spcPct val="0"/>
                </a:spcBef>
                <a:spcAft>
                  <a:spcPct val="0"/>
                </a:spcAft>
              </a:pPr>
              <a:t>10</a:t>
            </a:fld>
            <a:endParaRPr lang="en-US">
              <a:solidFill>
                <a:prstClr val="black"/>
              </a:solidFill>
              <a:ea typeface="ＭＳ Ｐゴシック" pitchFamily="-106" charset="-128"/>
              <a:cs typeface="ＭＳ Ｐゴシック" pitchFamily="-106" charset="-128"/>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579437" y="4459526"/>
            <a:ext cx="5943599" cy="4224814"/>
          </a:xfrm>
        </p:spPr>
        <p:txBody>
          <a:bodyPr/>
          <a:lstStyle/>
          <a:p>
            <a:endParaRPr lang="en-US" baseline="0" dirty="0" smtClean="0"/>
          </a:p>
        </p:txBody>
      </p:sp>
      <p:sp>
        <p:nvSpPr>
          <p:cNvPr id="4" name="Slide Number Placeholder 3"/>
          <p:cNvSpPr>
            <a:spLocks noGrp="1"/>
          </p:cNvSpPr>
          <p:nvPr>
            <p:ph type="sldNum" sz="quarter" idx="10"/>
          </p:nvPr>
        </p:nvSpPr>
        <p:spPr/>
        <p:txBody>
          <a:bodyPr/>
          <a:lstStyle/>
          <a:p>
            <a:fld id="{42A2BAD0-BFB1-104B-AEF5-B30615932F40}" type="slidenum">
              <a:rPr lang="en-US" smtClean="0"/>
              <a:pPr/>
              <a:t>11</a:t>
            </a:fld>
            <a:endParaRPr lang="en-US"/>
          </a:p>
        </p:txBody>
      </p:sp>
    </p:spTree>
    <p:extLst>
      <p:ext uri="{BB962C8B-B14F-4D97-AF65-F5344CB8AC3E}">
        <p14:creationId xmlns:p14="http://schemas.microsoft.com/office/powerpoint/2010/main" val="286422560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503237" y="4459525"/>
            <a:ext cx="6096000" cy="4730511"/>
          </a:xfrm>
        </p:spPr>
        <p:txBody>
          <a:bodyPr>
            <a:normAutofit/>
          </a:bodyPr>
          <a:lstStyle/>
          <a:p>
            <a:endParaRPr lang="en-US" baseline="0" dirty="0" smtClean="0"/>
          </a:p>
        </p:txBody>
      </p:sp>
      <p:sp>
        <p:nvSpPr>
          <p:cNvPr id="4" name="Slide Number Placeholder 3"/>
          <p:cNvSpPr>
            <a:spLocks noGrp="1"/>
          </p:cNvSpPr>
          <p:nvPr>
            <p:ph type="sldNum" sz="quarter" idx="10"/>
          </p:nvPr>
        </p:nvSpPr>
        <p:spPr/>
        <p:txBody>
          <a:bodyPr/>
          <a:lstStyle/>
          <a:p>
            <a:fld id="{42A2BAD0-BFB1-104B-AEF5-B30615932F40}" type="slidenum">
              <a:rPr lang="en-US" smtClean="0"/>
              <a:pPr/>
              <a:t>12</a:t>
            </a:fld>
            <a:endParaRPr lang="en-US"/>
          </a:p>
        </p:txBody>
      </p:sp>
    </p:spTree>
    <p:extLst>
      <p:ext uri="{BB962C8B-B14F-4D97-AF65-F5344CB8AC3E}">
        <p14:creationId xmlns:p14="http://schemas.microsoft.com/office/powerpoint/2010/main" val="307819046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42A2BAD0-BFB1-104B-AEF5-B30615932F40}" type="slidenum">
              <a:rPr lang="en-US" smtClean="0"/>
              <a:pPr/>
              <a:t>13</a:t>
            </a:fld>
            <a:endParaRPr lang="en-US"/>
          </a:p>
        </p:txBody>
      </p:sp>
    </p:spTree>
    <p:extLst>
      <p:ext uri="{BB962C8B-B14F-4D97-AF65-F5344CB8AC3E}">
        <p14:creationId xmlns:p14="http://schemas.microsoft.com/office/powerpoint/2010/main" val="307819046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solidFill>
                <a:schemeClr val="tx1"/>
              </a:solidFill>
            </a:endParaRPr>
          </a:p>
        </p:txBody>
      </p:sp>
      <p:sp>
        <p:nvSpPr>
          <p:cNvPr id="4" name="Slide Number Placeholder 3"/>
          <p:cNvSpPr>
            <a:spLocks noGrp="1"/>
          </p:cNvSpPr>
          <p:nvPr>
            <p:ph type="sldNum" sz="quarter" idx="10"/>
          </p:nvPr>
        </p:nvSpPr>
        <p:spPr/>
        <p:txBody>
          <a:bodyPr/>
          <a:lstStyle/>
          <a:p>
            <a:fld id="{42A2BAD0-BFB1-104B-AEF5-B30615932F40}" type="slidenum">
              <a:rPr lang="en-US" smtClean="0"/>
              <a:pPr/>
              <a:t>14</a:t>
            </a:fld>
            <a:endParaRPr lang="en-US"/>
          </a:p>
        </p:txBody>
      </p:sp>
    </p:spTree>
    <p:extLst>
      <p:ext uri="{BB962C8B-B14F-4D97-AF65-F5344CB8AC3E}">
        <p14:creationId xmlns:p14="http://schemas.microsoft.com/office/powerpoint/2010/main" val="379068034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2A2BAD0-BFB1-104B-AEF5-B30615932F40}" type="slidenum">
              <a:rPr lang="en-US" smtClean="0"/>
              <a:pPr/>
              <a:t>15</a:t>
            </a:fld>
            <a:endParaRPr lang="en-US"/>
          </a:p>
        </p:txBody>
      </p:sp>
    </p:spTree>
    <p:extLst>
      <p:ext uri="{BB962C8B-B14F-4D97-AF65-F5344CB8AC3E}">
        <p14:creationId xmlns:p14="http://schemas.microsoft.com/office/powerpoint/2010/main" val="197570419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42A2BAD0-BFB1-104B-AEF5-B30615932F40}" type="slidenum">
              <a:rPr lang="en-US" smtClean="0"/>
              <a:pPr/>
              <a:t>16</a:t>
            </a:fld>
            <a:endParaRPr lang="en-US"/>
          </a:p>
        </p:txBody>
      </p:sp>
    </p:spTree>
    <p:extLst>
      <p:ext uri="{BB962C8B-B14F-4D97-AF65-F5344CB8AC3E}">
        <p14:creationId xmlns:p14="http://schemas.microsoft.com/office/powerpoint/2010/main" val="176607791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solidFill>
                <a:schemeClr val="tx1"/>
              </a:solidFill>
            </a:endParaRPr>
          </a:p>
        </p:txBody>
      </p:sp>
      <p:sp>
        <p:nvSpPr>
          <p:cNvPr id="4" name="Slide Number Placeholder 3"/>
          <p:cNvSpPr>
            <a:spLocks noGrp="1"/>
          </p:cNvSpPr>
          <p:nvPr>
            <p:ph type="sldNum" sz="quarter" idx="10"/>
          </p:nvPr>
        </p:nvSpPr>
        <p:spPr/>
        <p:txBody>
          <a:bodyPr/>
          <a:lstStyle/>
          <a:p>
            <a:fld id="{42A2BAD0-BFB1-104B-AEF5-B30615932F40}" type="slidenum">
              <a:rPr lang="en-US" smtClean="0"/>
              <a:pPr/>
              <a:t>17</a:t>
            </a:fld>
            <a:endParaRPr lang="en-US"/>
          </a:p>
        </p:txBody>
      </p:sp>
    </p:spTree>
    <p:extLst>
      <p:ext uri="{BB962C8B-B14F-4D97-AF65-F5344CB8AC3E}">
        <p14:creationId xmlns:p14="http://schemas.microsoft.com/office/powerpoint/2010/main" val="410930154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350837" y="4313237"/>
            <a:ext cx="6400800" cy="5073609"/>
          </a:xfrm>
        </p:spPr>
        <p:txBody>
          <a:bodyPr>
            <a:normAutofit/>
          </a:bodyPr>
          <a:lstStyle/>
          <a:p>
            <a:endParaRPr lang="en-US" sz="1250" dirty="0" smtClean="0">
              <a:solidFill>
                <a:schemeClr val="tx1"/>
              </a:solidFill>
            </a:endParaRPr>
          </a:p>
          <a:p>
            <a:endParaRPr lang="en-US" sz="1250" dirty="0">
              <a:solidFill>
                <a:schemeClr val="tx1"/>
              </a:solidFill>
            </a:endParaRPr>
          </a:p>
        </p:txBody>
      </p:sp>
      <p:sp>
        <p:nvSpPr>
          <p:cNvPr id="4" name="Slide Number Placeholder 3"/>
          <p:cNvSpPr>
            <a:spLocks noGrp="1"/>
          </p:cNvSpPr>
          <p:nvPr>
            <p:ph type="sldNum" sz="quarter" idx="10"/>
          </p:nvPr>
        </p:nvSpPr>
        <p:spPr/>
        <p:txBody>
          <a:bodyPr/>
          <a:lstStyle/>
          <a:p>
            <a:fld id="{42A2BAD0-BFB1-104B-AEF5-B30615932F40}" type="slidenum">
              <a:rPr lang="en-US" smtClean="0"/>
              <a:pPr/>
              <a:t>18</a:t>
            </a:fld>
            <a:endParaRPr lang="en-US"/>
          </a:p>
        </p:txBody>
      </p:sp>
    </p:spTree>
    <p:extLst>
      <p:ext uri="{BB962C8B-B14F-4D97-AF65-F5344CB8AC3E}">
        <p14:creationId xmlns:p14="http://schemas.microsoft.com/office/powerpoint/2010/main" val="103692583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a:p>
            <a:endParaRPr lang="en-US" dirty="0" smtClean="0"/>
          </a:p>
        </p:txBody>
      </p:sp>
      <p:sp>
        <p:nvSpPr>
          <p:cNvPr id="4" name="Slide Number Placeholder 3"/>
          <p:cNvSpPr>
            <a:spLocks noGrp="1"/>
          </p:cNvSpPr>
          <p:nvPr>
            <p:ph type="sldNum" sz="quarter" idx="10"/>
          </p:nvPr>
        </p:nvSpPr>
        <p:spPr/>
        <p:txBody>
          <a:bodyPr/>
          <a:lstStyle/>
          <a:p>
            <a:fld id="{42A2BAD0-BFB1-104B-AEF5-B30615932F40}" type="slidenum">
              <a:rPr lang="en-US" smtClean="0"/>
              <a:pPr/>
              <a:t>19</a:t>
            </a:fld>
            <a:endParaRPr lang="en-US"/>
          </a:p>
        </p:txBody>
      </p:sp>
    </p:spTree>
    <p:extLst>
      <p:ext uri="{BB962C8B-B14F-4D97-AF65-F5344CB8AC3E}">
        <p14:creationId xmlns:p14="http://schemas.microsoft.com/office/powerpoint/2010/main" val="416081281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8" name="Rounded Rectangle 7"/>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7CEE930F-909C-574F-9654-992A80E936D5}" type="datetimeFigureOut">
              <a:rPr lang="en-US" smtClean="0"/>
              <a:pPr/>
              <a:t>1/29/2019</a:t>
            </a:fld>
            <a:endParaRPr lang="en-US"/>
          </a:p>
        </p:txBody>
      </p:sp>
      <p:sp>
        <p:nvSpPr>
          <p:cNvPr id="5" name="Footer Placeholder 4"/>
          <p:cNvSpPr>
            <a:spLocks noGrp="1"/>
          </p:cNvSpPr>
          <p:nvPr>
            <p:ph type="ftr" sz="quarter" idx="11"/>
          </p:nvPr>
        </p:nvSpPr>
        <p:spPr/>
        <p:txBody>
          <a:bodyPr/>
          <a:lstStyle/>
          <a:p>
            <a:endParaRPr lang="en-US"/>
          </a:p>
        </p:txBody>
      </p:sp>
      <p:sp>
        <p:nvSpPr>
          <p:cNvPr id="9" name="Rectangle 8"/>
          <p:cNvSpPr/>
          <p:nvPr/>
        </p:nvSpPr>
        <p:spPr>
          <a:xfrm>
            <a:off x="345440" y="2942602"/>
            <a:ext cx="7147931" cy="246380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7572652" y="2944634"/>
            <a:ext cx="1190348" cy="2459736"/>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7712714" y="3136658"/>
            <a:ext cx="910224" cy="2075688"/>
          </a:xfrm>
          <a:prstGeom prst="rect">
            <a:avLst/>
          </a:prstGeom>
          <a:solidFill>
            <a:schemeClr val="accent3">
              <a:alpha val="70000"/>
            </a:schemeClr>
          </a:solidFill>
          <a:ln w="635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445483" y="3055621"/>
            <a:ext cx="6947845" cy="2245359"/>
          </a:xfrm>
          <a:prstGeom prst="rect">
            <a:avLst/>
          </a:prstGeom>
          <a:solidFill>
            <a:srgbClr val="FFFFFF"/>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12"/>
          </p:nvPr>
        </p:nvSpPr>
        <p:spPr>
          <a:xfrm>
            <a:off x="7786826" y="4625268"/>
            <a:ext cx="762000" cy="457200"/>
          </a:xfrm>
        </p:spPr>
        <p:txBody>
          <a:bodyPr/>
          <a:lstStyle>
            <a:lvl1pPr algn="ctr">
              <a:defRPr sz="2800">
                <a:solidFill>
                  <a:schemeClr val="accent1">
                    <a:lumMod val="50000"/>
                  </a:schemeClr>
                </a:solidFill>
              </a:defRPr>
            </a:lvl1pPr>
          </a:lstStyle>
          <a:p>
            <a:fld id="{BA3641DA-F76F-404E-A8F4-151B94F3CFFA}" type="slidenum">
              <a:rPr lang="en-US" smtClean="0"/>
              <a:pPr/>
              <a:t>‹#›</a:t>
            </a:fld>
            <a:endParaRPr lang="en-US"/>
          </a:p>
        </p:txBody>
      </p:sp>
      <p:sp>
        <p:nvSpPr>
          <p:cNvPr id="11" name="Rectangle 10"/>
          <p:cNvSpPr/>
          <p:nvPr/>
        </p:nvSpPr>
        <p:spPr>
          <a:xfrm>
            <a:off x="541822" y="4559276"/>
            <a:ext cx="6755166" cy="664367"/>
          </a:xfrm>
          <a:prstGeom prst="rect">
            <a:avLst/>
          </a:prstGeom>
          <a:solidFill>
            <a:schemeClr val="accent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538971" y="3139440"/>
            <a:ext cx="6760868" cy="2077720"/>
          </a:xfrm>
          <a:prstGeom prst="rect">
            <a:avLst/>
          </a:prstGeom>
          <a:noFill/>
          <a:ln w="6350" cmpd="dbl">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642805" y="4648200"/>
            <a:ext cx="6553200" cy="457200"/>
          </a:xfrm>
        </p:spPr>
        <p:txBody>
          <a:bodyPr>
            <a:normAutofit/>
          </a:bodyPr>
          <a:lstStyle>
            <a:lvl1pPr marL="0" indent="0" algn="ctr">
              <a:buNone/>
              <a:defRPr sz="1800" cap="all" spc="300" baseline="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2" name="Title 1"/>
          <p:cNvSpPr>
            <a:spLocks noGrp="1"/>
          </p:cNvSpPr>
          <p:nvPr>
            <p:ph type="ctrTitle"/>
          </p:nvPr>
        </p:nvSpPr>
        <p:spPr>
          <a:xfrm>
            <a:off x="604705" y="3227033"/>
            <a:ext cx="6629400" cy="1219201"/>
          </a:xfrm>
        </p:spPr>
        <p:txBody>
          <a:bodyPr anchor="b" anchorCtr="0">
            <a:noAutofit/>
          </a:bodyPr>
          <a:lstStyle>
            <a:lvl1pPr>
              <a:defRPr sz="4000">
                <a:solidFill>
                  <a:schemeClr val="accent1">
                    <a:lumMod val="50000"/>
                  </a:schemeClr>
                </a:solidFill>
              </a:defRPr>
            </a:lvl1pPr>
          </a:lstStyle>
          <a:p>
            <a:r>
              <a:rPr lang="en-US" smtClean="0"/>
              <a:t>Click to edit Master 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CEE930F-909C-574F-9654-992A80E936D5}" type="datetimeFigureOut">
              <a:rPr lang="en-US" smtClean="0"/>
              <a:pPr/>
              <a:t>1/29/2019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A3641DA-F76F-404E-A8F4-151B94F3CFFA}"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8" name="Rounded Rectangle 7"/>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7CEE930F-909C-574F-9654-992A80E936D5}" type="datetimeFigureOut">
              <a:rPr lang="en-US" smtClean="0"/>
              <a:pPr/>
              <a:t>1/29/2019</a:t>
            </a:fld>
            <a:endParaRPr lang="en-US"/>
          </a:p>
        </p:txBody>
      </p:sp>
      <p:sp>
        <p:nvSpPr>
          <p:cNvPr id="13" name="Rectangle 12"/>
          <p:cNvSpPr/>
          <p:nvPr/>
        </p:nvSpPr>
        <p:spPr>
          <a:xfrm>
            <a:off x="451976" y="2946400"/>
            <a:ext cx="8265160" cy="246380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a:off x="567656" y="3048000"/>
            <a:ext cx="8033800" cy="2245359"/>
          </a:xfrm>
          <a:prstGeom prst="rect">
            <a:avLst/>
          </a:prstGeom>
          <a:solidFill>
            <a:srgbClr val="FFFFFF"/>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A3641DA-F76F-404E-A8F4-151B94F3CFFA}" type="slidenum">
              <a:rPr lang="en-US" smtClean="0"/>
              <a:pPr/>
              <a:t>‹#›</a:t>
            </a:fld>
            <a:endParaRPr lang="en-US"/>
          </a:p>
        </p:txBody>
      </p:sp>
      <p:sp>
        <p:nvSpPr>
          <p:cNvPr id="2" name="Title 1"/>
          <p:cNvSpPr>
            <a:spLocks noGrp="1"/>
          </p:cNvSpPr>
          <p:nvPr>
            <p:ph type="title"/>
          </p:nvPr>
        </p:nvSpPr>
        <p:spPr>
          <a:xfrm>
            <a:off x="736456" y="3200399"/>
            <a:ext cx="7696200" cy="1295401"/>
          </a:xfrm>
        </p:spPr>
        <p:txBody>
          <a:bodyPr anchor="b" anchorCtr="0">
            <a:noAutofit/>
          </a:bodyPr>
          <a:lstStyle>
            <a:lvl1pPr algn="ctr" defTabSz="914400" rtl="0" eaLnBrk="1" latinLnBrk="0" hangingPunct="1">
              <a:spcBef>
                <a:spcPct val="0"/>
              </a:spcBef>
              <a:buNone/>
              <a:defRPr lang="en-US" sz="4000" kern="1200" cap="all" baseline="0" dirty="0">
                <a:solidFill>
                  <a:schemeClr val="accent1">
                    <a:lumMod val="50000"/>
                  </a:schemeClr>
                </a:solidFill>
                <a:latin typeface="+mj-lt"/>
                <a:ea typeface="+mj-ea"/>
                <a:cs typeface="+mj-cs"/>
              </a:defRPr>
            </a:lvl1pPr>
          </a:lstStyle>
          <a:p>
            <a:r>
              <a:rPr lang="en-US" smtClean="0"/>
              <a:t>Click to edit Master title style</a:t>
            </a:r>
            <a:endParaRPr lang="en-US" dirty="0"/>
          </a:p>
        </p:txBody>
      </p:sp>
      <p:sp>
        <p:nvSpPr>
          <p:cNvPr id="15" name="Rectangle 14"/>
          <p:cNvSpPr/>
          <p:nvPr/>
        </p:nvSpPr>
        <p:spPr>
          <a:xfrm>
            <a:off x="675496" y="4541520"/>
            <a:ext cx="7818120" cy="664367"/>
          </a:xfrm>
          <a:prstGeom prst="rect">
            <a:avLst/>
          </a:prstGeom>
          <a:solidFill>
            <a:schemeClr val="accent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type="body" idx="1"/>
          </p:nvPr>
        </p:nvSpPr>
        <p:spPr>
          <a:xfrm>
            <a:off x="736456" y="4607510"/>
            <a:ext cx="7696200" cy="523783"/>
          </a:xfrm>
        </p:spPr>
        <p:txBody>
          <a:bodyPr anchor="ctr">
            <a:normAutofit/>
          </a:bodyPr>
          <a:lstStyle>
            <a:lvl1pPr marL="0" indent="0" algn="ctr">
              <a:buNone/>
              <a:defRPr sz="2000" cap="all" spc="250" baseline="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14" name="Rectangle 13"/>
          <p:cNvSpPr/>
          <p:nvPr/>
        </p:nvSpPr>
        <p:spPr>
          <a:xfrm>
            <a:off x="675757" y="3124200"/>
            <a:ext cx="7817599" cy="2077720"/>
          </a:xfrm>
          <a:prstGeom prst="rect">
            <a:avLst/>
          </a:prstGeom>
          <a:noFill/>
          <a:ln w="6350" cmpd="dbl">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26128" y="408372"/>
            <a:ext cx="8260672" cy="1039427"/>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26128" y="1719071"/>
            <a:ext cx="40386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719071"/>
            <a:ext cx="40386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7CEE930F-909C-574F-9654-992A80E936D5}" type="datetimeFigureOut">
              <a:rPr lang="en-US" smtClean="0"/>
              <a:pPr/>
              <a:t>1/29/2019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A3641DA-F76F-404E-A8F4-151B94F3CFFA}"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26128" y="408372"/>
            <a:ext cx="8260672" cy="1039427"/>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26128" y="1722438"/>
            <a:ext cx="4040188" cy="639762"/>
          </a:xfrm>
        </p:spPr>
        <p:txBody>
          <a:bodyPr anchor="b">
            <a:noAutofit/>
          </a:bodyPr>
          <a:lstStyle>
            <a:lvl1pPr marL="0" indent="0" algn="ctr">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26128" y="2438400"/>
            <a:ext cx="4040188" cy="368776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025" y="1722438"/>
            <a:ext cx="4041775" cy="639762"/>
          </a:xfrm>
        </p:spPr>
        <p:txBody>
          <a:bodyPr anchor="b">
            <a:noAutofit/>
          </a:bodyPr>
          <a:lstStyle>
            <a:lvl1pPr marL="0" indent="0" algn="ctr">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438400"/>
            <a:ext cx="4041775" cy="368776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7CEE930F-909C-574F-9654-992A80E936D5}" type="datetimeFigureOut">
              <a:rPr lang="en-US" smtClean="0"/>
              <a:pPr/>
              <a:t>1/29/2019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A3641DA-F76F-404E-A8F4-151B94F3CFFA}"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CEE930F-909C-574F-9654-992A80E936D5}" type="datetimeFigureOut">
              <a:rPr lang="en-US" smtClean="0"/>
              <a:pPr/>
              <a:t>1/29/2019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A3641DA-F76F-404E-A8F4-151B94F3CFFA}"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1" name="Rounded Rectangle 10"/>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Date Placeholder 1"/>
          <p:cNvSpPr>
            <a:spLocks noGrp="1"/>
          </p:cNvSpPr>
          <p:nvPr>
            <p:ph type="dt" sz="half" idx="10"/>
          </p:nvPr>
        </p:nvSpPr>
        <p:spPr/>
        <p:txBody>
          <a:bodyPr/>
          <a:lstStyle/>
          <a:p>
            <a:fld id="{7CEE930F-909C-574F-9654-992A80E936D5}" type="datetimeFigureOut">
              <a:rPr lang="en-US" smtClean="0"/>
              <a:pPr/>
              <a:t>1/29/2019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A3641DA-F76F-404E-A8F4-151B94F3CFFA}"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2" name="Rounded Rectangle 11"/>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3886200" y="685800"/>
            <a:ext cx="4572000" cy="525780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7CEE930F-909C-574F-9654-992A80E936D5}" type="datetimeFigureOut">
              <a:rPr lang="en-US" smtClean="0"/>
              <a:pPr/>
              <a:t>1/29/2019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A3641DA-F76F-404E-A8F4-151B94F3CFFA}" type="slidenum">
              <a:rPr lang="en-US" smtClean="0"/>
              <a:pPr/>
              <a:t>‹#›</a:t>
            </a:fld>
            <a:endParaRPr lang="en-US"/>
          </a:p>
        </p:txBody>
      </p:sp>
      <p:sp>
        <p:nvSpPr>
          <p:cNvPr id="8" name="Rectangle 7"/>
          <p:cNvSpPr/>
          <p:nvPr/>
        </p:nvSpPr>
        <p:spPr>
          <a:xfrm>
            <a:off x="560034" y="1505712"/>
            <a:ext cx="2716566" cy="3523488"/>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676690" y="1642472"/>
            <a:ext cx="2483254" cy="3234328"/>
          </a:xfrm>
          <a:prstGeom prst="rect">
            <a:avLst/>
          </a:prstGeom>
          <a:solidFill>
            <a:srgbClr val="FFFFFF"/>
          </a:solidFill>
          <a:ln w="6350" cmpd="dbl">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p:cNvSpPr>
            <a:spLocks noGrp="1"/>
          </p:cNvSpPr>
          <p:nvPr>
            <p:ph type="body" sz="half" idx="2"/>
          </p:nvPr>
        </p:nvSpPr>
        <p:spPr>
          <a:xfrm>
            <a:off x="769000" y="2971800"/>
            <a:ext cx="2298634" cy="1752600"/>
          </a:xfrm>
        </p:spPr>
        <p:txBody>
          <a:bodyPr/>
          <a:lstStyle>
            <a:lvl1pPr marL="0" indent="0">
              <a:spcBef>
                <a:spcPts val="400"/>
              </a:spcBef>
              <a:buNone/>
              <a:defRPr sz="140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 name="Title 1"/>
          <p:cNvSpPr>
            <a:spLocks noGrp="1"/>
          </p:cNvSpPr>
          <p:nvPr>
            <p:ph type="title"/>
          </p:nvPr>
        </p:nvSpPr>
        <p:spPr>
          <a:xfrm>
            <a:off x="769000" y="1734312"/>
            <a:ext cx="2298634" cy="1191620"/>
          </a:xfrm>
        </p:spPr>
        <p:txBody>
          <a:bodyPr anchor="b">
            <a:normAutofit/>
          </a:bodyPr>
          <a:lstStyle>
            <a:lvl1pPr algn="l">
              <a:defRPr sz="2000" b="0">
                <a:solidFill>
                  <a:schemeClr val="accent1">
                    <a:lumMod val="75000"/>
                  </a:schemeClr>
                </a:solidFill>
              </a:defRPr>
            </a:lvl1pPr>
          </a:lstStyle>
          <a:p>
            <a:r>
              <a:rPr lang="en-US" smtClean="0"/>
              <a:t>Click to edit Master title style</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9" name="Rounded Rectangle 8"/>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685800" y="621437"/>
            <a:ext cx="7772400" cy="4331564"/>
          </a:xfrm>
          <a:solidFill>
            <a:schemeClr val="bg2"/>
          </a:solidFill>
          <a:ln>
            <a:noFill/>
          </a:ln>
          <a:effectLst>
            <a:softEdge rad="12700"/>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5" name="Date Placeholder 4"/>
          <p:cNvSpPr>
            <a:spLocks noGrp="1"/>
          </p:cNvSpPr>
          <p:nvPr>
            <p:ph type="dt" sz="half" idx="10"/>
          </p:nvPr>
        </p:nvSpPr>
        <p:spPr/>
        <p:txBody>
          <a:bodyPr/>
          <a:lstStyle/>
          <a:p>
            <a:fld id="{7CEE930F-909C-574F-9654-992A80E936D5}" type="datetimeFigureOut">
              <a:rPr lang="en-US" smtClean="0"/>
              <a:pPr/>
              <a:t>1/29/2019</a:t>
            </a:fld>
            <a:endParaRPr lang="en-US"/>
          </a:p>
        </p:txBody>
      </p:sp>
      <p:sp>
        <p:nvSpPr>
          <p:cNvPr id="7" name="Slide Number Placeholder 6"/>
          <p:cNvSpPr>
            <a:spLocks noGrp="1"/>
          </p:cNvSpPr>
          <p:nvPr>
            <p:ph type="sldNum" sz="quarter" idx="12"/>
          </p:nvPr>
        </p:nvSpPr>
        <p:spPr/>
        <p:txBody>
          <a:bodyPr/>
          <a:lstStyle/>
          <a:p>
            <a:fld id="{BA3641DA-F76F-404E-A8F4-151B94F3CFFA}" type="slidenum">
              <a:rPr lang="en-US" smtClean="0"/>
              <a:pPr/>
              <a:t>‹#›</a:t>
            </a:fld>
            <a:endParaRPr lang="en-US"/>
          </a:p>
        </p:txBody>
      </p:sp>
      <p:sp>
        <p:nvSpPr>
          <p:cNvPr id="10" name="Rectangle 9"/>
          <p:cNvSpPr/>
          <p:nvPr/>
        </p:nvSpPr>
        <p:spPr>
          <a:xfrm>
            <a:off x="685800" y="4953000"/>
            <a:ext cx="7772400" cy="137160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761999" y="5029200"/>
            <a:ext cx="7600765" cy="1202924"/>
          </a:xfrm>
          <a:prstGeom prst="rect">
            <a:avLst/>
          </a:prstGeom>
          <a:solidFill>
            <a:srgbClr val="FFFFFF"/>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5"/>
          <p:cNvSpPr>
            <a:spLocks noGrp="1"/>
          </p:cNvSpPr>
          <p:nvPr>
            <p:ph type="ftr" sz="quarter" idx="11"/>
          </p:nvPr>
        </p:nvSpPr>
        <p:spPr/>
        <p:txBody>
          <a:bodyPr/>
          <a:lstStyle/>
          <a:p>
            <a:endParaRPr lang="en-US"/>
          </a:p>
        </p:txBody>
      </p:sp>
      <p:sp>
        <p:nvSpPr>
          <p:cNvPr id="13" name="Rectangle 12"/>
          <p:cNvSpPr/>
          <p:nvPr/>
        </p:nvSpPr>
        <p:spPr>
          <a:xfrm>
            <a:off x="914400" y="5638800"/>
            <a:ext cx="7328514" cy="451696"/>
          </a:xfrm>
          <a:prstGeom prst="rect">
            <a:avLst/>
          </a:prstGeom>
          <a:solidFill>
            <a:schemeClr val="accent1"/>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605589" y="5074920"/>
            <a:ext cx="7946136" cy="1097280"/>
          </a:xfrm>
          <a:prstGeom prst="rect">
            <a:avLst/>
          </a:prstGeom>
          <a:no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p:cNvSpPr>
            <a:spLocks noGrp="1"/>
          </p:cNvSpPr>
          <p:nvPr>
            <p:ph type="body" sz="half" idx="2"/>
          </p:nvPr>
        </p:nvSpPr>
        <p:spPr>
          <a:xfrm>
            <a:off x="956289" y="5656556"/>
            <a:ext cx="7244736" cy="401715"/>
          </a:xfrm>
        </p:spPr>
        <p:txBody>
          <a:bodyPr anchor="ctr">
            <a:normAutofit/>
          </a:bodyPr>
          <a:lstStyle>
            <a:lvl1pPr marL="0" indent="0" algn="ctr">
              <a:buNone/>
              <a:defRPr sz="1500" cap="all" spc="250" baseline="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 name="Title 1"/>
          <p:cNvSpPr>
            <a:spLocks noGrp="1"/>
          </p:cNvSpPr>
          <p:nvPr>
            <p:ph type="title"/>
          </p:nvPr>
        </p:nvSpPr>
        <p:spPr>
          <a:xfrm>
            <a:off x="914400" y="5105400"/>
            <a:ext cx="7328514" cy="523043"/>
          </a:xfrm>
        </p:spPr>
        <p:txBody>
          <a:bodyPr anchor="ctr" anchorCtr="0"/>
          <a:lstStyle>
            <a:lvl1pPr algn="ctr">
              <a:defRPr sz="2000" b="0">
                <a:solidFill>
                  <a:schemeClr val="accent1">
                    <a:lumMod val="75000"/>
                  </a:schemeClr>
                </a:solidFill>
              </a:defRPr>
            </a:lvl1pPr>
          </a:lstStyle>
          <a:p>
            <a:r>
              <a:rPr lang="en-US" smtClean="0"/>
              <a:t>Click to edit Master title style</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CEE930F-909C-574F-9654-992A80E936D5}" type="datetimeFigureOut">
              <a:rPr lang="en-US" smtClean="0"/>
              <a:pPr/>
              <a:t>1/29/2019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A3641DA-F76F-404E-A8F4-151B94F3CFFA}"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6861702" y="228600"/>
            <a:ext cx="1859280" cy="6122634"/>
          </a:xfrm>
          <a:prstGeom prst="rect">
            <a:avLst/>
          </a:prstGeom>
          <a:solidFill>
            <a:srgbClr val="FFFFFF">
              <a:alpha val="85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8" name="Rectangle 7"/>
          <p:cNvSpPr/>
          <p:nvPr/>
        </p:nvSpPr>
        <p:spPr>
          <a:xfrm>
            <a:off x="6955225" y="351409"/>
            <a:ext cx="1672235" cy="5877017"/>
          </a:xfrm>
          <a:prstGeom prst="rect">
            <a:avLst/>
          </a:prstGeom>
          <a:solidFill>
            <a:srgbClr val="FFFFFF"/>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Vertical Title 1"/>
          <p:cNvSpPr>
            <a:spLocks noGrp="1"/>
          </p:cNvSpPr>
          <p:nvPr>
            <p:ph type="title" orient="vert"/>
          </p:nvPr>
        </p:nvSpPr>
        <p:spPr>
          <a:xfrm>
            <a:off x="7048577" y="395427"/>
            <a:ext cx="1485531" cy="5788981"/>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380999"/>
            <a:ext cx="6172200" cy="5791201"/>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7CEE930F-909C-574F-9654-992A80E936D5}" type="datetimeFigureOut">
              <a:rPr lang="en-US" smtClean="0"/>
              <a:pPr/>
              <a:t>1/29/2019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A3641DA-F76F-404E-A8F4-151B94F3CFFA}"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7" name="Rounded Rectangle 6"/>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type="body" idx="1"/>
          </p:nvPr>
        </p:nvSpPr>
        <p:spPr>
          <a:xfrm>
            <a:off x="457200" y="1752600"/>
            <a:ext cx="8229600" cy="43735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2"/>
                </a:solidFill>
              </a:defRPr>
            </a:lvl1pPr>
          </a:lstStyle>
          <a:p>
            <a:fld id="{7CEE930F-909C-574F-9654-992A80E936D5}" type="datetimeFigureOut">
              <a:rPr lang="en-US" smtClean="0"/>
              <a:pPr/>
              <a:t>1/29/2019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2"/>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2"/>
                </a:solidFill>
              </a:defRPr>
            </a:lvl1pPr>
          </a:lstStyle>
          <a:p>
            <a:fld id="{BA3641DA-F76F-404E-A8F4-151B94F3CFFA}" type="slidenum">
              <a:rPr lang="en-US" smtClean="0"/>
              <a:pPr/>
              <a:t>‹#›</a:t>
            </a:fld>
            <a:endParaRPr lang="en-US"/>
          </a:p>
        </p:txBody>
      </p:sp>
      <p:sp>
        <p:nvSpPr>
          <p:cNvPr id="9" name="Rectangle 8"/>
          <p:cNvSpPr/>
          <p:nvPr/>
        </p:nvSpPr>
        <p:spPr>
          <a:xfrm>
            <a:off x="274320" y="278166"/>
            <a:ext cx="8595360" cy="132588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10" name="Rectangle 9"/>
          <p:cNvSpPr/>
          <p:nvPr/>
        </p:nvSpPr>
        <p:spPr>
          <a:xfrm>
            <a:off x="372863" y="372862"/>
            <a:ext cx="8380520" cy="1118587"/>
          </a:xfrm>
          <a:prstGeom prst="rect">
            <a:avLst/>
          </a:prstGeom>
          <a:solidFill>
            <a:srgbClr val="FFFFFF"/>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426128" y="408372"/>
            <a:ext cx="8260672" cy="1039427"/>
          </a:xfrm>
          <a:prstGeom prst="rect">
            <a:avLst/>
          </a:prstGeom>
        </p:spPr>
        <p:txBody>
          <a:bodyPr vert="horz" lIns="91440" tIns="45720" rIns="91440" bIns="45720" rtlCol="0" anchor="ctr">
            <a:normAutofit/>
          </a:bodyPr>
          <a:lstStyle/>
          <a:p>
            <a:r>
              <a:rPr lang="en-US" smtClean="0"/>
              <a:t>Click to edit Master title style</a:t>
            </a:r>
            <a:endParaRPr lang="en-US" dirty="0"/>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400" rtl="0" eaLnBrk="1" latinLnBrk="0" hangingPunct="1">
        <a:spcBef>
          <a:spcPct val="0"/>
        </a:spcBef>
        <a:buNone/>
        <a:defRPr sz="3500" kern="1200" cap="all" baseline="0">
          <a:solidFill>
            <a:schemeClr val="accent1">
              <a:lumMod val="75000"/>
            </a:schemeClr>
          </a:solidFill>
          <a:latin typeface="+mj-lt"/>
          <a:ea typeface="+mj-ea"/>
          <a:cs typeface="+mj-cs"/>
        </a:defRPr>
      </a:lvl1pPr>
    </p:titleStyle>
    <p:bodyStyle>
      <a:lvl1pPr marL="342900" indent="-228600" algn="l" defTabSz="914400" rtl="0" eaLnBrk="1" latinLnBrk="0" hangingPunct="1">
        <a:spcBef>
          <a:spcPct val="20000"/>
        </a:spcBef>
        <a:buClr>
          <a:schemeClr val="accent1"/>
        </a:buClr>
        <a:buFont typeface="Arial" pitchFamily="34" charset="0"/>
        <a:buChar char="•"/>
        <a:defRPr sz="2400" kern="1200">
          <a:solidFill>
            <a:schemeClr val="tx2"/>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2"/>
          </a:solidFill>
          <a:latin typeface="+mn-lt"/>
          <a:ea typeface="+mn-ea"/>
          <a:cs typeface="+mn-cs"/>
        </a:defRPr>
      </a:lvl2pPr>
      <a:lvl3pPr marL="914400" indent="-228600" algn="l" defTabSz="914400" rtl="0" eaLnBrk="1" latinLnBrk="0" hangingPunct="1">
        <a:spcBef>
          <a:spcPct val="20000"/>
        </a:spcBef>
        <a:buClr>
          <a:schemeClr val="accent3"/>
        </a:buClr>
        <a:buFont typeface="Arial" pitchFamily="34" charset="0"/>
        <a:buChar char="•"/>
        <a:defRPr sz="1800" kern="1200">
          <a:solidFill>
            <a:schemeClr val="tx2"/>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2"/>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600" kern="1200" baseline="0">
          <a:solidFill>
            <a:schemeClr val="tx2"/>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6pPr>
      <a:lvl7pPr marL="2011680" indent="-182880" algn="l" defTabSz="914400" rtl="0" eaLnBrk="1" latinLnBrk="0" hangingPunct="1">
        <a:spcBef>
          <a:spcPct val="20000"/>
        </a:spcBef>
        <a:buClr>
          <a:schemeClr val="accent2"/>
        </a:buClr>
        <a:buFont typeface="Arial" pitchFamily="34" charset="0"/>
        <a:buChar char="•"/>
        <a:defRPr sz="1400" kern="1200">
          <a:solidFill>
            <a:schemeClr val="tx2"/>
          </a:solidFill>
          <a:latin typeface="+mn-lt"/>
          <a:ea typeface="+mn-ea"/>
          <a:cs typeface="+mn-cs"/>
        </a:defRPr>
      </a:lvl7pPr>
      <a:lvl8pPr marL="2194560" indent="-182880" algn="l" defTabSz="914400" rtl="0" eaLnBrk="1" latinLnBrk="0" hangingPunct="1">
        <a:spcBef>
          <a:spcPct val="20000"/>
        </a:spcBef>
        <a:buClr>
          <a:schemeClr val="accent3"/>
        </a:buClr>
        <a:buFont typeface="Arial" pitchFamily="34" charset="0"/>
        <a:buChar char="•"/>
        <a:defRPr sz="1400" kern="1200">
          <a:solidFill>
            <a:schemeClr val="tx2"/>
          </a:solidFill>
          <a:latin typeface="+mn-lt"/>
          <a:ea typeface="+mn-ea"/>
          <a:cs typeface="+mn-cs"/>
        </a:defRPr>
      </a:lvl8pPr>
      <a:lvl9pPr marL="2377440" indent="-182880" algn="l" defTabSz="914400" rtl="0" eaLnBrk="1" latinLnBrk="0" hangingPunct="1">
        <a:spcBef>
          <a:spcPct val="20000"/>
        </a:spcBef>
        <a:buClr>
          <a:schemeClr val="accent4"/>
        </a:buClr>
        <a:buFont typeface="Arial" pitchFamily="34" charset="0"/>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s://www.youtube.com/watch?v=jqkgu7HQ1qc&amp;feature=related"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https://www.youtube.com/watch?v=Kc5TVghbj-Q" TargetMode="External"/><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642805" y="4446234"/>
            <a:ext cx="6553200" cy="811566"/>
          </a:xfrm>
        </p:spPr>
        <p:txBody>
          <a:bodyPr>
            <a:noAutofit/>
          </a:bodyPr>
          <a:lstStyle/>
          <a:p>
            <a:r>
              <a:rPr lang="en-US" sz="2400" b="1" dirty="0" smtClean="0">
                <a:solidFill>
                  <a:schemeClr val="tx1"/>
                </a:solidFill>
              </a:rPr>
              <a:t>Critiques of the cultural deprivation approach</a:t>
            </a:r>
            <a:endParaRPr lang="en-US" sz="2400" b="1" dirty="0">
              <a:solidFill>
                <a:schemeClr val="tx1"/>
              </a:solidFill>
            </a:endParaRPr>
          </a:p>
        </p:txBody>
      </p:sp>
      <p:sp>
        <p:nvSpPr>
          <p:cNvPr id="2" name="Title 1"/>
          <p:cNvSpPr>
            <a:spLocks noGrp="1"/>
          </p:cNvSpPr>
          <p:nvPr>
            <p:ph type="ctrTitle"/>
          </p:nvPr>
        </p:nvSpPr>
        <p:spPr/>
        <p:txBody>
          <a:bodyPr/>
          <a:lstStyle/>
          <a:p>
            <a:r>
              <a:rPr lang="en-US" sz="4400" b="1" dirty="0" smtClean="0"/>
              <a:t>EDS/SOC 117</a:t>
            </a:r>
            <a:r>
              <a:rPr lang="en-US" b="1" dirty="0" smtClean="0"/>
              <a:t/>
            </a:r>
            <a:br>
              <a:rPr lang="en-US" b="1" dirty="0" smtClean="0"/>
            </a:br>
            <a:r>
              <a:rPr lang="en-US" sz="2800" b="1" dirty="0" smtClean="0"/>
              <a:t>Week 4, </a:t>
            </a:r>
            <a:r>
              <a:rPr lang="en-US" sz="2800" b="1" dirty="0" err="1" smtClean="0"/>
              <a:t>tuesday</a:t>
            </a:r>
            <a:endParaRPr lang="en-US" sz="2800" b="1"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000" dirty="0" smtClean="0">
                <a:solidFill>
                  <a:schemeClr val="tx1"/>
                </a:solidFill>
              </a:rPr>
              <a:t>reminders</a:t>
            </a:r>
            <a:endParaRPr lang="en-US" sz="4000" dirty="0">
              <a:solidFill>
                <a:schemeClr val="tx1"/>
              </a:solidFill>
            </a:endParaRPr>
          </a:p>
        </p:txBody>
      </p:sp>
      <p:sp>
        <p:nvSpPr>
          <p:cNvPr id="3" name="Content Placeholder 2"/>
          <p:cNvSpPr>
            <a:spLocks noGrp="1"/>
          </p:cNvSpPr>
          <p:nvPr>
            <p:ph idx="1"/>
          </p:nvPr>
        </p:nvSpPr>
        <p:spPr>
          <a:xfrm>
            <a:off x="304800" y="1905000"/>
            <a:ext cx="8382000" cy="4648200"/>
          </a:xfrm>
        </p:spPr>
        <p:txBody>
          <a:bodyPr>
            <a:normAutofit/>
          </a:bodyPr>
          <a:lstStyle/>
          <a:p>
            <a:r>
              <a:rPr lang="en-US" sz="2800" dirty="0" smtClean="0">
                <a:solidFill>
                  <a:schemeClr val="tx1"/>
                </a:solidFill>
              </a:rPr>
              <a:t>Investigative Assignment #1 – be ready to talk about your interviews on Thursday; write-up due Saturday by 10am on </a:t>
            </a:r>
            <a:r>
              <a:rPr lang="en-US" sz="2800" dirty="0" err="1" smtClean="0">
                <a:solidFill>
                  <a:schemeClr val="tx1"/>
                </a:solidFill>
              </a:rPr>
              <a:t>TritonEd</a:t>
            </a:r>
            <a:r>
              <a:rPr lang="en-US" sz="2800" dirty="0" smtClean="0">
                <a:solidFill>
                  <a:schemeClr val="tx1"/>
                </a:solidFill>
              </a:rPr>
              <a:t> via </a:t>
            </a:r>
            <a:r>
              <a:rPr lang="en-US" sz="2800" dirty="0" err="1" smtClean="0">
                <a:solidFill>
                  <a:schemeClr val="tx1"/>
                </a:solidFill>
              </a:rPr>
              <a:t>Turnitin</a:t>
            </a:r>
            <a:endParaRPr lang="en-US" sz="2800" dirty="0" smtClean="0">
              <a:solidFill>
                <a:schemeClr val="tx1"/>
              </a:solidFill>
            </a:endParaRPr>
          </a:p>
          <a:p>
            <a:endParaRPr lang="en-US" sz="2800" dirty="0" smtClean="0">
              <a:solidFill>
                <a:schemeClr val="tx1"/>
              </a:solidFill>
            </a:endParaRPr>
          </a:p>
          <a:p>
            <a:endParaRPr lang="en-US" sz="2800" dirty="0">
              <a:solidFill>
                <a:schemeClr val="tx1"/>
              </a:solidFill>
            </a:endParaRPr>
          </a:p>
          <a:p>
            <a:r>
              <a:rPr lang="en-US" sz="2800" dirty="0" smtClean="0">
                <a:solidFill>
                  <a:schemeClr val="tx1"/>
                </a:solidFill>
              </a:rPr>
              <a:t>IA rubric and </a:t>
            </a:r>
            <a:r>
              <a:rPr lang="en-US" sz="2800" dirty="0" smtClean="0">
                <a:solidFill>
                  <a:schemeClr val="tx1"/>
                </a:solidFill>
              </a:rPr>
              <a:t>sample on Thursday</a:t>
            </a:r>
            <a:endParaRPr lang="en-US" sz="2800" dirty="0" smtClean="0">
              <a:solidFill>
                <a:schemeClr val="tx1"/>
              </a:solidFill>
            </a:endParaRPr>
          </a:p>
        </p:txBody>
      </p:sp>
    </p:spTree>
    <p:extLst>
      <p:ext uri="{BB962C8B-B14F-4D97-AF65-F5344CB8AC3E}">
        <p14:creationId xmlns:p14="http://schemas.microsoft.com/office/powerpoint/2010/main" val="142612360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Autofit/>
          </a:bodyPr>
          <a:lstStyle/>
          <a:p>
            <a:r>
              <a:rPr lang="en-US" sz="3600" dirty="0" smtClean="0">
                <a:solidFill>
                  <a:schemeClr val="tx1"/>
                </a:solidFill>
              </a:rPr>
              <a:t>Structure, Culture and individual Agency</a:t>
            </a:r>
            <a:endParaRPr lang="en-US" sz="3600" dirty="0">
              <a:solidFill>
                <a:schemeClr val="tx1"/>
              </a:solidFill>
            </a:endParaRPr>
          </a:p>
        </p:txBody>
      </p:sp>
      <p:sp>
        <p:nvSpPr>
          <p:cNvPr id="5" name="TextBox 4"/>
          <p:cNvSpPr txBox="1"/>
          <p:nvPr/>
        </p:nvSpPr>
        <p:spPr>
          <a:xfrm>
            <a:off x="914400" y="5635078"/>
            <a:ext cx="1582146" cy="769441"/>
          </a:xfrm>
          <a:prstGeom prst="rect">
            <a:avLst/>
          </a:prstGeom>
          <a:noFill/>
        </p:spPr>
        <p:txBody>
          <a:bodyPr wrap="square" rtlCol="0">
            <a:spAutoFit/>
          </a:bodyPr>
          <a:lstStyle/>
          <a:p>
            <a:r>
              <a:rPr lang="en-US" sz="2200" b="1" dirty="0" smtClean="0"/>
              <a:t>HUMAN AGENCY</a:t>
            </a:r>
            <a:endParaRPr lang="en-US" sz="2200" b="1" dirty="0"/>
          </a:p>
        </p:txBody>
      </p:sp>
      <p:sp>
        <p:nvSpPr>
          <p:cNvPr id="6" name="TextBox 5"/>
          <p:cNvSpPr txBox="1"/>
          <p:nvPr/>
        </p:nvSpPr>
        <p:spPr>
          <a:xfrm>
            <a:off x="3796893" y="1807133"/>
            <a:ext cx="2209800" cy="461665"/>
          </a:xfrm>
          <a:prstGeom prst="rect">
            <a:avLst/>
          </a:prstGeom>
          <a:noFill/>
        </p:spPr>
        <p:txBody>
          <a:bodyPr wrap="square" rtlCol="0">
            <a:spAutoFit/>
          </a:bodyPr>
          <a:lstStyle/>
          <a:p>
            <a:r>
              <a:rPr lang="en-US" sz="2400" b="1" dirty="0" smtClean="0"/>
              <a:t>CULTURE</a:t>
            </a:r>
            <a:endParaRPr lang="en-US" sz="2400" b="1" dirty="0"/>
          </a:p>
        </p:txBody>
      </p:sp>
      <p:sp>
        <p:nvSpPr>
          <p:cNvPr id="7" name="TextBox 6"/>
          <p:cNvSpPr txBox="1"/>
          <p:nvPr/>
        </p:nvSpPr>
        <p:spPr>
          <a:xfrm>
            <a:off x="6667500" y="5908965"/>
            <a:ext cx="1796451" cy="461665"/>
          </a:xfrm>
          <a:prstGeom prst="rect">
            <a:avLst/>
          </a:prstGeom>
          <a:noFill/>
        </p:spPr>
        <p:txBody>
          <a:bodyPr wrap="square" rtlCol="0">
            <a:spAutoFit/>
          </a:bodyPr>
          <a:lstStyle/>
          <a:p>
            <a:r>
              <a:rPr lang="en-US" sz="2400" b="1" dirty="0" smtClean="0"/>
              <a:t>SOCIETY</a:t>
            </a:r>
            <a:endParaRPr lang="en-US" sz="2400" b="1" dirty="0"/>
          </a:p>
        </p:txBody>
      </p:sp>
      <p:sp>
        <p:nvSpPr>
          <p:cNvPr id="11" name="Isosceles Triangle 10"/>
          <p:cNvSpPr/>
          <p:nvPr/>
        </p:nvSpPr>
        <p:spPr>
          <a:xfrm>
            <a:off x="2286000" y="2268798"/>
            <a:ext cx="4381500" cy="3981833"/>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91285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smtClean="0">
                <a:solidFill>
                  <a:schemeClr val="tx1"/>
                </a:solidFill>
              </a:rPr>
              <a:t>CULTURE OF POVERTY AS Cultural deprivation</a:t>
            </a:r>
            <a:endParaRPr lang="en-US" sz="3600" dirty="0">
              <a:solidFill>
                <a:schemeClr val="tx1"/>
              </a:solidFill>
            </a:endParaRPr>
          </a:p>
        </p:txBody>
      </p:sp>
      <p:sp>
        <p:nvSpPr>
          <p:cNvPr id="3" name="Content Placeholder 2"/>
          <p:cNvSpPr>
            <a:spLocks noGrp="1"/>
          </p:cNvSpPr>
          <p:nvPr>
            <p:ph idx="1"/>
          </p:nvPr>
        </p:nvSpPr>
        <p:spPr>
          <a:xfrm>
            <a:off x="304800" y="1828800"/>
            <a:ext cx="8534400" cy="4724400"/>
          </a:xfrm>
        </p:spPr>
        <p:txBody>
          <a:bodyPr>
            <a:normAutofit fontScale="92500" lnSpcReduction="10000"/>
          </a:bodyPr>
          <a:lstStyle/>
          <a:p>
            <a:r>
              <a:rPr lang="en-US" sz="2800" dirty="0" smtClean="0">
                <a:solidFill>
                  <a:schemeClr val="tx1"/>
                </a:solidFill>
              </a:rPr>
              <a:t>Individualistic and generationally transmitted</a:t>
            </a:r>
          </a:p>
          <a:p>
            <a:pPr marL="114300" indent="0">
              <a:buNone/>
            </a:pPr>
            <a:endParaRPr lang="en-US" sz="2800" dirty="0" smtClean="0">
              <a:solidFill>
                <a:schemeClr val="tx1"/>
              </a:solidFill>
            </a:endParaRPr>
          </a:p>
          <a:p>
            <a:r>
              <a:rPr lang="en-US" sz="2800" dirty="0" smtClean="0">
                <a:solidFill>
                  <a:schemeClr val="tx1"/>
                </a:solidFill>
              </a:rPr>
              <a:t>Deficit-focused (lacking, inadequate, sub-standard, abnormal)</a:t>
            </a:r>
          </a:p>
          <a:p>
            <a:pPr marL="114300" indent="0">
              <a:buNone/>
            </a:pPr>
            <a:endParaRPr lang="en-US" sz="2800" dirty="0" smtClean="0">
              <a:solidFill>
                <a:schemeClr val="tx1"/>
              </a:solidFill>
            </a:endParaRPr>
          </a:p>
          <a:p>
            <a:r>
              <a:rPr lang="en-US" sz="2800" dirty="0" smtClean="0">
                <a:solidFill>
                  <a:schemeClr val="tx1"/>
                </a:solidFill>
              </a:rPr>
              <a:t>Heredity and home environments determine mindsets that influence choices and behavior; focus more on the </a:t>
            </a:r>
            <a:r>
              <a:rPr lang="en-US" sz="2800" u="sng" dirty="0" smtClean="0">
                <a:solidFill>
                  <a:schemeClr val="tx1"/>
                </a:solidFill>
              </a:rPr>
              <a:t>quality</a:t>
            </a:r>
            <a:r>
              <a:rPr lang="en-US" sz="2800" dirty="0" smtClean="0">
                <a:solidFill>
                  <a:schemeClr val="tx1"/>
                </a:solidFill>
              </a:rPr>
              <a:t> of the home life</a:t>
            </a:r>
          </a:p>
          <a:p>
            <a:pPr marL="114300" indent="0">
              <a:buNone/>
            </a:pPr>
            <a:endParaRPr lang="en-US" sz="2800" dirty="0" smtClean="0">
              <a:solidFill>
                <a:schemeClr val="tx1"/>
              </a:solidFill>
            </a:endParaRPr>
          </a:p>
          <a:p>
            <a:r>
              <a:rPr lang="en-US" sz="2800" dirty="0" smtClean="0">
                <a:solidFill>
                  <a:schemeClr val="tx1"/>
                </a:solidFill>
              </a:rPr>
              <a:t>All poor share the same culture; the culture of the poor is negative and unproductive</a:t>
            </a:r>
            <a:endParaRPr lang="en-US" sz="2800" dirty="0">
              <a:solidFill>
                <a:schemeClr val="tx1"/>
              </a:solidFill>
            </a:endParaRPr>
          </a:p>
        </p:txBody>
      </p:sp>
    </p:spTree>
    <p:extLst>
      <p:ext uri="{BB962C8B-B14F-4D97-AF65-F5344CB8AC3E}">
        <p14:creationId xmlns:p14="http://schemas.microsoft.com/office/powerpoint/2010/main" val="33934887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04800" y="1981200"/>
            <a:ext cx="8382000" cy="4495800"/>
          </a:xfrm>
        </p:spPr>
        <p:txBody>
          <a:bodyPr>
            <a:noAutofit/>
          </a:bodyPr>
          <a:lstStyle/>
          <a:p>
            <a:r>
              <a:rPr lang="en-US" sz="2600" dirty="0" smtClean="0">
                <a:solidFill>
                  <a:schemeClr val="tx1"/>
                </a:solidFill>
              </a:rPr>
              <a:t>The poor are one homogenous group with the same mindset, characteristics and behaviors regardless of gender, race or ethnicity</a:t>
            </a:r>
          </a:p>
          <a:p>
            <a:endParaRPr lang="en-US" sz="2600" dirty="0" smtClean="0">
              <a:solidFill>
                <a:schemeClr val="tx1"/>
              </a:solidFill>
            </a:endParaRPr>
          </a:p>
          <a:p>
            <a:endParaRPr lang="en-US" sz="2600" dirty="0" smtClean="0">
              <a:solidFill>
                <a:schemeClr val="tx1"/>
              </a:solidFill>
            </a:endParaRPr>
          </a:p>
          <a:p>
            <a:r>
              <a:rPr lang="en-US" sz="2600" dirty="0" smtClean="0">
                <a:solidFill>
                  <a:schemeClr val="tx1"/>
                </a:solidFill>
              </a:rPr>
              <a:t>There are only three socioeconomic groups or classes – the poor, the middle class, and the wealthy</a:t>
            </a:r>
            <a:endParaRPr lang="en-US" sz="2600" dirty="0">
              <a:solidFill>
                <a:schemeClr val="tx1"/>
              </a:solidFill>
            </a:endParaRPr>
          </a:p>
        </p:txBody>
      </p:sp>
      <p:sp>
        <p:nvSpPr>
          <p:cNvPr id="3" name="Title 2"/>
          <p:cNvSpPr>
            <a:spLocks noGrp="1"/>
          </p:cNvSpPr>
          <p:nvPr>
            <p:ph type="title"/>
          </p:nvPr>
        </p:nvSpPr>
        <p:spPr/>
        <p:txBody>
          <a:bodyPr>
            <a:normAutofit/>
          </a:bodyPr>
          <a:lstStyle/>
          <a:p>
            <a:r>
              <a:rPr lang="en-US" sz="3600" dirty="0" smtClean="0">
                <a:solidFill>
                  <a:schemeClr val="tx1"/>
                </a:solidFill>
              </a:rPr>
              <a:t>Ruby Payne’s theory</a:t>
            </a:r>
            <a:endParaRPr lang="en-US" sz="3600" dirty="0">
              <a:solidFill>
                <a:schemeClr val="tx1"/>
              </a:solidFill>
            </a:endParaRPr>
          </a:p>
        </p:txBody>
      </p:sp>
    </p:spTree>
    <p:extLst>
      <p:ext uri="{BB962C8B-B14F-4D97-AF65-F5344CB8AC3E}">
        <p14:creationId xmlns:p14="http://schemas.microsoft.com/office/powerpoint/2010/main" val="345687198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04800" y="1752600"/>
            <a:ext cx="8534400" cy="4876800"/>
          </a:xfrm>
        </p:spPr>
        <p:txBody>
          <a:bodyPr>
            <a:noAutofit/>
          </a:bodyPr>
          <a:lstStyle/>
          <a:p>
            <a:pPr marL="114300" indent="0">
              <a:buNone/>
            </a:pPr>
            <a:r>
              <a:rPr lang="en-US" dirty="0" smtClean="0">
                <a:solidFill>
                  <a:schemeClr val="tx1"/>
                </a:solidFill>
              </a:rPr>
              <a:t>There are “hidden rules” of those in poverty and those in the middle/upper class. Rules of poverty include:</a:t>
            </a:r>
          </a:p>
          <a:p>
            <a:pPr marL="621792" lvl="1" fontAlgn="auto">
              <a:spcBef>
                <a:spcPts val="324"/>
              </a:spcBef>
              <a:spcAft>
                <a:spcPts val="0"/>
              </a:spcAft>
              <a:buFont typeface="Verdana"/>
              <a:buChar char="◦"/>
              <a:defRPr/>
            </a:pPr>
            <a:r>
              <a:rPr lang="en-US" sz="2400" dirty="0">
                <a:solidFill>
                  <a:schemeClr val="tx1"/>
                </a:solidFill>
              </a:rPr>
              <a:t>Oral language tradition (no </a:t>
            </a:r>
            <a:r>
              <a:rPr lang="en-US" sz="2400" dirty="0" smtClean="0">
                <a:solidFill>
                  <a:schemeClr val="tx1"/>
                </a:solidFill>
              </a:rPr>
              <a:t>written literacy </a:t>
            </a:r>
            <a:r>
              <a:rPr lang="en-US" sz="2400" dirty="0">
                <a:solidFill>
                  <a:schemeClr val="tx1"/>
                </a:solidFill>
              </a:rPr>
              <a:t>tradition at home)</a:t>
            </a:r>
          </a:p>
          <a:p>
            <a:pPr marL="621792" lvl="1" fontAlgn="auto">
              <a:spcBef>
                <a:spcPts val="324"/>
              </a:spcBef>
              <a:spcAft>
                <a:spcPts val="0"/>
              </a:spcAft>
              <a:buFont typeface="Verdana"/>
              <a:buChar char="◦"/>
              <a:defRPr/>
            </a:pPr>
            <a:r>
              <a:rPr lang="en-US" sz="2400" dirty="0">
                <a:solidFill>
                  <a:schemeClr val="tx1"/>
                </a:solidFill>
              </a:rPr>
              <a:t>Language is used only for social not intellectual or academic purposes</a:t>
            </a:r>
          </a:p>
          <a:p>
            <a:pPr marL="621792" lvl="1" fontAlgn="auto">
              <a:spcBef>
                <a:spcPts val="324"/>
              </a:spcBef>
              <a:spcAft>
                <a:spcPts val="0"/>
              </a:spcAft>
              <a:buFont typeface="Verdana"/>
              <a:buChar char="◦"/>
              <a:defRPr/>
            </a:pPr>
            <a:r>
              <a:rPr lang="en-US" sz="2400" dirty="0">
                <a:solidFill>
                  <a:schemeClr val="tx1"/>
                </a:solidFill>
              </a:rPr>
              <a:t>Present-orientation (lack ability to plan for the future)</a:t>
            </a:r>
          </a:p>
          <a:p>
            <a:pPr marL="621792" lvl="1" fontAlgn="auto">
              <a:spcBef>
                <a:spcPts val="324"/>
              </a:spcBef>
              <a:spcAft>
                <a:spcPts val="0"/>
              </a:spcAft>
              <a:buFont typeface="Verdana"/>
              <a:buChar char="◦"/>
              <a:defRPr/>
            </a:pPr>
            <a:r>
              <a:rPr lang="en-US" sz="2400" dirty="0">
                <a:solidFill>
                  <a:schemeClr val="tx1"/>
                </a:solidFill>
              </a:rPr>
              <a:t>Education is valued in the abstract</a:t>
            </a:r>
          </a:p>
          <a:p>
            <a:pPr marL="621792" lvl="1" fontAlgn="auto">
              <a:spcBef>
                <a:spcPts val="324"/>
              </a:spcBef>
              <a:spcAft>
                <a:spcPts val="0"/>
              </a:spcAft>
              <a:buFont typeface="Verdana"/>
              <a:buChar char="◦"/>
              <a:defRPr/>
            </a:pPr>
            <a:r>
              <a:rPr lang="en-US" sz="2400" dirty="0">
                <a:solidFill>
                  <a:schemeClr val="tx1"/>
                </a:solidFill>
              </a:rPr>
              <a:t>Matriarchal (single, female-headed homes)</a:t>
            </a:r>
          </a:p>
          <a:p>
            <a:pPr marL="621792" lvl="1" fontAlgn="auto">
              <a:spcBef>
                <a:spcPts val="324"/>
              </a:spcBef>
              <a:spcAft>
                <a:spcPts val="0"/>
              </a:spcAft>
              <a:buFont typeface="Verdana"/>
              <a:buChar char="◦"/>
              <a:defRPr/>
            </a:pPr>
            <a:r>
              <a:rPr lang="en-US" sz="2400" dirty="0">
                <a:solidFill>
                  <a:schemeClr val="tx1"/>
                </a:solidFill>
              </a:rPr>
              <a:t>Chaotic, noisy home life (connects with </a:t>
            </a:r>
            <a:r>
              <a:rPr lang="en-US" sz="2400" dirty="0" err="1">
                <a:solidFill>
                  <a:schemeClr val="tx1"/>
                </a:solidFill>
              </a:rPr>
              <a:t>Bereiter</a:t>
            </a:r>
            <a:r>
              <a:rPr lang="en-US" sz="2400" dirty="0">
                <a:solidFill>
                  <a:schemeClr val="tx1"/>
                </a:solidFill>
              </a:rPr>
              <a:t> &amp; </a:t>
            </a:r>
            <a:r>
              <a:rPr lang="en-US" sz="2400" dirty="0" err="1" smtClean="0">
                <a:solidFill>
                  <a:schemeClr val="tx1"/>
                </a:solidFill>
              </a:rPr>
              <a:t>Englemann</a:t>
            </a:r>
            <a:r>
              <a:rPr lang="en-US" sz="2400" dirty="0" smtClean="0">
                <a:solidFill>
                  <a:schemeClr val="tx1"/>
                </a:solidFill>
              </a:rPr>
              <a:t>, and Lewis readings)</a:t>
            </a:r>
            <a:endParaRPr lang="en-US" sz="2400" dirty="0">
              <a:solidFill>
                <a:schemeClr val="tx1"/>
              </a:solidFill>
            </a:endParaRPr>
          </a:p>
          <a:p>
            <a:endParaRPr lang="en-US" sz="2600" dirty="0" smtClean="0"/>
          </a:p>
          <a:p>
            <a:endParaRPr lang="en-US" sz="2600" dirty="0" smtClean="0"/>
          </a:p>
        </p:txBody>
      </p:sp>
      <p:sp>
        <p:nvSpPr>
          <p:cNvPr id="3" name="Title 2"/>
          <p:cNvSpPr>
            <a:spLocks noGrp="1"/>
          </p:cNvSpPr>
          <p:nvPr>
            <p:ph type="title"/>
          </p:nvPr>
        </p:nvSpPr>
        <p:spPr/>
        <p:txBody>
          <a:bodyPr>
            <a:noAutofit/>
          </a:bodyPr>
          <a:lstStyle/>
          <a:p>
            <a:r>
              <a:rPr lang="en-US" sz="3600" dirty="0" smtClean="0">
                <a:solidFill>
                  <a:schemeClr val="tx1"/>
                </a:solidFill>
              </a:rPr>
              <a:t>Ruby Payne’s claims about poverty</a:t>
            </a:r>
            <a:endParaRPr lang="en-US" sz="3600" dirty="0">
              <a:solidFill>
                <a:schemeClr val="tx1"/>
              </a:solidFill>
            </a:endParaRPr>
          </a:p>
        </p:txBody>
      </p:sp>
    </p:spTree>
    <p:extLst>
      <p:ext uri="{BB962C8B-B14F-4D97-AF65-F5344CB8AC3E}">
        <p14:creationId xmlns:p14="http://schemas.microsoft.com/office/powerpoint/2010/main" val="114429073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17292" y="1752600"/>
            <a:ext cx="8686800" cy="4799351"/>
          </a:xfrm>
        </p:spPr>
        <p:txBody>
          <a:bodyPr>
            <a:normAutofit/>
          </a:bodyPr>
          <a:lstStyle/>
          <a:p>
            <a:r>
              <a:rPr lang="en-US" sz="2800" dirty="0">
                <a:solidFill>
                  <a:schemeClr val="tx1"/>
                </a:solidFill>
              </a:rPr>
              <a:t>Students in poverty need to learn the rules of the middle class in order to succeed in school and in life</a:t>
            </a:r>
          </a:p>
          <a:p>
            <a:endParaRPr lang="en-US" sz="2800" dirty="0" smtClean="0">
              <a:solidFill>
                <a:schemeClr val="tx1"/>
              </a:solidFill>
            </a:endParaRPr>
          </a:p>
          <a:p>
            <a:endParaRPr lang="en-US" sz="2800" dirty="0">
              <a:solidFill>
                <a:schemeClr val="tx1"/>
              </a:solidFill>
            </a:endParaRPr>
          </a:p>
          <a:p>
            <a:r>
              <a:rPr lang="en-US" sz="2800" dirty="0">
                <a:solidFill>
                  <a:schemeClr val="tx1"/>
                </a:solidFill>
              </a:rPr>
              <a:t>Teachers need to understand hidden rules of poverty in order to better communicate with their students</a:t>
            </a:r>
          </a:p>
          <a:p>
            <a:pPr marL="109728" indent="0" fontAlgn="auto">
              <a:spcAft>
                <a:spcPts val="0"/>
              </a:spcAft>
              <a:buNone/>
              <a:defRPr/>
            </a:pPr>
            <a:endParaRPr lang="en-US" dirty="0" smtClean="0">
              <a:ea typeface="+mn-ea"/>
              <a:cs typeface="+mn-cs"/>
            </a:endParaRPr>
          </a:p>
          <a:p>
            <a:pPr marL="365760" indent="-256032" fontAlgn="auto">
              <a:spcAft>
                <a:spcPts val="0"/>
              </a:spcAft>
              <a:buFont typeface="Wingdings 3"/>
              <a:buChar char=""/>
              <a:defRPr/>
            </a:pPr>
            <a:endParaRPr lang="en-US" dirty="0">
              <a:ea typeface="+mn-ea"/>
              <a:cs typeface="+mn-cs"/>
            </a:endParaRPr>
          </a:p>
        </p:txBody>
      </p:sp>
      <p:sp>
        <p:nvSpPr>
          <p:cNvPr id="3" name="Title 2"/>
          <p:cNvSpPr>
            <a:spLocks noGrp="1"/>
          </p:cNvSpPr>
          <p:nvPr>
            <p:ph type="title"/>
          </p:nvPr>
        </p:nvSpPr>
        <p:spPr/>
        <p:txBody>
          <a:bodyPr/>
          <a:lstStyle/>
          <a:p>
            <a:pPr fontAlgn="auto">
              <a:spcAft>
                <a:spcPts val="0"/>
              </a:spcAft>
              <a:defRPr/>
            </a:pPr>
            <a:r>
              <a:rPr lang="en-US" b="1" dirty="0" smtClean="0">
                <a:ea typeface="+mj-ea"/>
                <a:cs typeface="+mj-cs"/>
              </a:rPr>
              <a:t> </a:t>
            </a:r>
            <a:r>
              <a:rPr lang="en-US" sz="3600" dirty="0" smtClean="0">
                <a:solidFill>
                  <a:schemeClr val="tx1"/>
                </a:solidFill>
                <a:ea typeface="+mj-ea"/>
                <a:cs typeface="+mj-cs"/>
              </a:rPr>
              <a:t>Payne’s </a:t>
            </a:r>
            <a:r>
              <a:rPr lang="en-US" sz="3600" dirty="0" smtClean="0">
                <a:solidFill>
                  <a:schemeClr val="tx1"/>
                </a:solidFill>
              </a:rPr>
              <a:t>answer</a:t>
            </a:r>
            <a:endParaRPr lang="en-US" sz="3600" dirty="0">
              <a:solidFill>
                <a:schemeClr val="tx1"/>
              </a:solidFill>
              <a:ea typeface="+mj-ea"/>
              <a:cs typeface="+mj-cs"/>
            </a:endParaRPr>
          </a:p>
        </p:txBody>
      </p:sp>
    </p:spTree>
    <p:extLst>
      <p:ext uri="{BB962C8B-B14F-4D97-AF65-F5344CB8AC3E}">
        <p14:creationId xmlns:p14="http://schemas.microsoft.com/office/powerpoint/2010/main" val="24118938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04800" y="1752600"/>
            <a:ext cx="8382000" cy="4953000"/>
          </a:xfrm>
        </p:spPr>
        <p:txBody>
          <a:bodyPr>
            <a:normAutofit fontScale="92500" lnSpcReduction="10000"/>
          </a:bodyPr>
          <a:lstStyle/>
          <a:p>
            <a:r>
              <a:rPr lang="en-US" sz="2800" dirty="0" smtClean="0">
                <a:solidFill>
                  <a:schemeClr val="tx1"/>
                </a:solidFill>
              </a:rPr>
              <a:t>Payne argues that language among the poor has particular characteristics:</a:t>
            </a:r>
          </a:p>
          <a:p>
            <a:endParaRPr lang="en-US" sz="2800" dirty="0" smtClean="0">
              <a:solidFill>
                <a:schemeClr val="tx1"/>
              </a:solidFill>
            </a:endParaRPr>
          </a:p>
          <a:p>
            <a:pPr lvl="1"/>
            <a:r>
              <a:rPr lang="en-US" sz="2600" dirty="0" smtClean="0">
                <a:solidFill>
                  <a:schemeClr val="tx1"/>
                </a:solidFill>
              </a:rPr>
              <a:t>Limited vocabulary</a:t>
            </a:r>
          </a:p>
          <a:p>
            <a:pPr lvl="1"/>
            <a:r>
              <a:rPr lang="en-US" sz="2600" dirty="0" smtClean="0">
                <a:solidFill>
                  <a:schemeClr val="tx1"/>
                </a:solidFill>
              </a:rPr>
              <a:t>Overreliance on non-verbal signs (e.g., gestures)</a:t>
            </a:r>
          </a:p>
          <a:p>
            <a:pPr lvl="1"/>
            <a:r>
              <a:rPr lang="en-US" sz="2600" dirty="0" smtClean="0">
                <a:solidFill>
                  <a:schemeClr val="tx1"/>
                </a:solidFill>
              </a:rPr>
              <a:t>Circumlocution (talking around a subject; inability to get to the point)</a:t>
            </a:r>
          </a:p>
          <a:p>
            <a:pPr lvl="1"/>
            <a:r>
              <a:rPr lang="en-US" sz="2600" dirty="0" smtClean="0">
                <a:solidFill>
                  <a:schemeClr val="tx1"/>
                </a:solidFill>
              </a:rPr>
              <a:t>Poor enunciation of words</a:t>
            </a:r>
          </a:p>
          <a:p>
            <a:pPr lvl="1"/>
            <a:r>
              <a:rPr lang="en-US" sz="2600" dirty="0" smtClean="0">
                <a:solidFill>
                  <a:schemeClr val="tx1"/>
                </a:solidFill>
              </a:rPr>
              <a:t>Casual register</a:t>
            </a:r>
          </a:p>
          <a:p>
            <a:pPr lvl="1"/>
            <a:endParaRPr lang="en-US" sz="2600" dirty="0" smtClean="0">
              <a:solidFill>
                <a:schemeClr val="tx1"/>
              </a:solidFill>
            </a:endParaRPr>
          </a:p>
          <a:p>
            <a:pPr marL="7938" lvl="1" indent="-7938"/>
            <a:r>
              <a:rPr lang="en-US" sz="2800" dirty="0" err="1" smtClean="0">
                <a:solidFill>
                  <a:schemeClr val="tx1"/>
                </a:solidFill>
              </a:rPr>
              <a:t>Bereiter</a:t>
            </a:r>
            <a:r>
              <a:rPr lang="en-US" sz="2800" dirty="0" smtClean="0">
                <a:solidFill>
                  <a:schemeClr val="tx1"/>
                </a:solidFill>
              </a:rPr>
              <a:t> &amp; </a:t>
            </a:r>
            <a:r>
              <a:rPr lang="en-US" sz="2800" dirty="0" err="1" smtClean="0">
                <a:solidFill>
                  <a:schemeClr val="tx1"/>
                </a:solidFill>
              </a:rPr>
              <a:t>Englemann</a:t>
            </a:r>
            <a:r>
              <a:rPr lang="en-US" sz="2800" dirty="0" smtClean="0">
                <a:solidFill>
                  <a:schemeClr val="tx1"/>
                </a:solidFill>
              </a:rPr>
              <a:t> reading makes</a:t>
            </a:r>
            <a:r>
              <a:rPr lang="en-US" sz="2800" b="1" dirty="0" smtClean="0">
                <a:solidFill>
                  <a:schemeClr val="tx1"/>
                </a:solidFill>
              </a:rPr>
              <a:t> </a:t>
            </a:r>
            <a:r>
              <a:rPr lang="en-US" sz="2800" dirty="0" smtClean="0">
                <a:solidFill>
                  <a:schemeClr val="tx1"/>
                </a:solidFill>
              </a:rPr>
              <a:t>similar arguments</a:t>
            </a:r>
          </a:p>
          <a:p>
            <a:endParaRPr lang="en-US" sz="2800" dirty="0"/>
          </a:p>
          <a:p>
            <a:pPr lvl="1"/>
            <a:endParaRPr lang="en-US" dirty="0" smtClean="0"/>
          </a:p>
        </p:txBody>
      </p:sp>
      <p:sp>
        <p:nvSpPr>
          <p:cNvPr id="3" name="Title 2"/>
          <p:cNvSpPr>
            <a:spLocks noGrp="1"/>
          </p:cNvSpPr>
          <p:nvPr>
            <p:ph type="title"/>
          </p:nvPr>
        </p:nvSpPr>
        <p:spPr/>
        <p:txBody>
          <a:bodyPr>
            <a:normAutofit/>
          </a:bodyPr>
          <a:lstStyle/>
          <a:p>
            <a:r>
              <a:rPr lang="en-US" sz="3600" dirty="0" smtClean="0">
                <a:solidFill>
                  <a:schemeClr val="tx1"/>
                </a:solidFill>
              </a:rPr>
              <a:t>Payne’s view of language</a:t>
            </a:r>
            <a:endParaRPr lang="en-US" sz="3600" dirty="0">
              <a:solidFill>
                <a:schemeClr val="tx1"/>
              </a:solidFill>
            </a:endParaRPr>
          </a:p>
        </p:txBody>
      </p:sp>
    </p:spTree>
    <p:extLst>
      <p:ext uri="{BB962C8B-B14F-4D97-AF65-F5344CB8AC3E}">
        <p14:creationId xmlns:p14="http://schemas.microsoft.com/office/powerpoint/2010/main" val="177386066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28600" y="1914993"/>
            <a:ext cx="8610600" cy="4724400"/>
          </a:xfrm>
        </p:spPr>
        <p:txBody>
          <a:bodyPr>
            <a:normAutofit fontScale="92500" lnSpcReduction="20000"/>
          </a:bodyPr>
          <a:lstStyle/>
          <a:p>
            <a:pPr>
              <a:buClrTx/>
            </a:pPr>
            <a:r>
              <a:rPr lang="en-US" sz="2800" dirty="0" smtClean="0">
                <a:solidFill>
                  <a:schemeClr val="tx1"/>
                </a:solidFill>
              </a:rPr>
              <a:t>Payne argues that language is distinguished by registers: </a:t>
            </a:r>
          </a:p>
          <a:p>
            <a:endParaRPr lang="en-US" sz="2600" dirty="0" smtClean="0">
              <a:solidFill>
                <a:schemeClr val="tx1"/>
              </a:solidFill>
            </a:endParaRPr>
          </a:p>
          <a:p>
            <a:pPr lvl="1"/>
            <a:r>
              <a:rPr lang="en-US" sz="2600" u="sng" dirty="0" smtClean="0">
                <a:solidFill>
                  <a:schemeClr val="tx1"/>
                </a:solidFill>
              </a:rPr>
              <a:t>Formal register </a:t>
            </a:r>
            <a:r>
              <a:rPr lang="en-US" sz="2600" dirty="0" smtClean="0">
                <a:solidFill>
                  <a:schemeClr val="tx1"/>
                </a:solidFill>
              </a:rPr>
              <a:t>– The language of work and school; complete sentences and specific word choice; enunciation</a:t>
            </a:r>
          </a:p>
          <a:p>
            <a:pPr marL="411480" lvl="1" indent="0">
              <a:buNone/>
            </a:pPr>
            <a:endParaRPr lang="en-US" sz="2600" dirty="0" smtClean="0">
              <a:solidFill>
                <a:schemeClr val="tx1"/>
              </a:solidFill>
            </a:endParaRPr>
          </a:p>
          <a:p>
            <a:pPr lvl="1"/>
            <a:r>
              <a:rPr lang="en-US" sz="2600" u="sng" dirty="0" smtClean="0">
                <a:solidFill>
                  <a:schemeClr val="tx1"/>
                </a:solidFill>
              </a:rPr>
              <a:t>Casual register </a:t>
            </a:r>
            <a:r>
              <a:rPr lang="en-US" sz="2600" dirty="0" smtClean="0">
                <a:solidFill>
                  <a:schemeClr val="tx1"/>
                </a:solidFill>
              </a:rPr>
              <a:t>–The language used between friends or families; sentences often incomplete; general word choices or slang </a:t>
            </a:r>
          </a:p>
          <a:p>
            <a:pPr lvl="1"/>
            <a:endParaRPr lang="en-US" sz="2400" dirty="0" smtClean="0">
              <a:solidFill>
                <a:schemeClr val="tx1"/>
              </a:solidFill>
            </a:endParaRPr>
          </a:p>
          <a:p>
            <a:pPr marL="342900" lvl="1" indent="-342900">
              <a:buClrTx/>
            </a:pPr>
            <a:r>
              <a:rPr lang="en-US" sz="2800" dirty="0">
                <a:solidFill>
                  <a:schemeClr val="tx1"/>
                </a:solidFill>
              </a:rPr>
              <a:t>Schools are one of the only places where low- income children can learn </a:t>
            </a:r>
            <a:r>
              <a:rPr lang="en-US" sz="2800" dirty="0" smtClean="0">
                <a:solidFill>
                  <a:schemeClr val="tx1"/>
                </a:solidFill>
              </a:rPr>
              <a:t>to speak in a formal register</a:t>
            </a:r>
            <a:endParaRPr lang="en-US" sz="2800" dirty="0">
              <a:solidFill>
                <a:schemeClr val="tx1"/>
              </a:solidFill>
            </a:endParaRPr>
          </a:p>
          <a:p>
            <a:pPr lvl="1"/>
            <a:endParaRPr lang="en-US" dirty="0" smtClean="0"/>
          </a:p>
        </p:txBody>
      </p:sp>
      <p:sp>
        <p:nvSpPr>
          <p:cNvPr id="3" name="Title 2"/>
          <p:cNvSpPr>
            <a:spLocks noGrp="1"/>
          </p:cNvSpPr>
          <p:nvPr>
            <p:ph type="title"/>
          </p:nvPr>
        </p:nvSpPr>
        <p:spPr/>
        <p:txBody>
          <a:bodyPr>
            <a:noAutofit/>
          </a:bodyPr>
          <a:lstStyle/>
          <a:p>
            <a:r>
              <a:rPr lang="en-US" sz="3600" dirty="0" smtClean="0">
                <a:solidFill>
                  <a:schemeClr val="tx1"/>
                </a:solidFill>
              </a:rPr>
              <a:t>Payne’s view of language  Formal vs. Casual Register</a:t>
            </a:r>
            <a:endParaRPr lang="en-US" sz="3600" dirty="0">
              <a:solidFill>
                <a:schemeClr val="tx1"/>
              </a:solidFill>
            </a:endParaRPr>
          </a:p>
        </p:txBody>
      </p:sp>
    </p:spTree>
    <p:extLst>
      <p:ext uri="{BB962C8B-B14F-4D97-AF65-F5344CB8AC3E}">
        <p14:creationId xmlns:p14="http://schemas.microsoft.com/office/powerpoint/2010/main" val="158615680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fontAlgn="auto">
              <a:spcAft>
                <a:spcPts val="0"/>
              </a:spcAft>
              <a:defRPr/>
            </a:pPr>
            <a:r>
              <a:rPr lang="en-US" dirty="0" smtClean="0">
                <a:solidFill>
                  <a:schemeClr val="tx1"/>
                </a:solidFill>
                <a:ea typeface="+mj-ea"/>
                <a:cs typeface="+mj-cs"/>
              </a:rPr>
              <a:t>Ruby Payne’s view on culture</a:t>
            </a:r>
            <a:endParaRPr lang="en-US" dirty="0">
              <a:solidFill>
                <a:schemeClr val="tx1"/>
              </a:solidFill>
              <a:ea typeface="+mj-ea"/>
              <a:cs typeface="+mj-cs"/>
            </a:endParaRPr>
          </a:p>
        </p:txBody>
      </p:sp>
      <p:sp>
        <p:nvSpPr>
          <p:cNvPr id="28674" name="Content Placeholder 1"/>
          <p:cNvSpPr>
            <a:spLocks noGrp="1"/>
          </p:cNvSpPr>
          <p:nvPr>
            <p:ph idx="1"/>
          </p:nvPr>
        </p:nvSpPr>
        <p:spPr>
          <a:xfrm>
            <a:off x="457200" y="2209800"/>
            <a:ext cx="8229600" cy="3810000"/>
          </a:xfrm>
        </p:spPr>
        <p:txBody>
          <a:bodyPr>
            <a:normAutofit/>
          </a:bodyPr>
          <a:lstStyle/>
          <a:p>
            <a:r>
              <a:rPr lang="en-US" sz="2800" dirty="0" smtClean="0">
                <a:solidFill>
                  <a:schemeClr val="tx1"/>
                </a:solidFill>
                <a:latin typeface="Cambria" panose="02040503050406030204" pitchFamily="18" charset="0"/>
              </a:rPr>
              <a:t>Ruby Payne, Ph.D.</a:t>
            </a:r>
          </a:p>
          <a:p>
            <a:endParaRPr lang="en-US" sz="2800" dirty="0" smtClean="0">
              <a:solidFill>
                <a:schemeClr val="tx1"/>
              </a:solidFill>
              <a:latin typeface="Cambria" panose="02040503050406030204" pitchFamily="18" charset="0"/>
            </a:endParaRPr>
          </a:p>
          <a:p>
            <a:r>
              <a:rPr lang="en-US" sz="2800" dirty="0" smtClean="0">
                <a:solidFill>
                  <a:schemeClr val="tx1"/>
                </a:solidFill>
                <a:latin typeface="Cambria" panose="02040503050406030204" pitchFamily="18" charset="0"/>
              </a:rPr>
              <a:t>Claims to be “an expert on the mindsets of economic classes and overcoming the hurdles of poverty…”</a:t>
            </a:r>
          </a:p>
          <a:p>
            <a:endParaRPr lang="en-US" sz="2800" dirty="0">
              <a:solidFill>
                <a:schemeClr val="tx1"/>
              </a:solidFill>
            </a:endParaRPr>
          </a:p>
          <a:p>
            <a:pPr marL="114300" indent="0">
              <a:buNone/>
            </a:pPr>
            <a:r>
              <a:rPr lang="en-US" dirty="0" smtClean="0">
                <a:solidFill>
                  <a:schemeClr val="tx1"/>
                </a:solidFill>
                <a:hlinkClick r:id="rId3"/>
              </a:rPr>
              <a:t>https</a:t>
            </a:r>
            <a:r>
              <a:rPr lang="en-US" dirty="0">
                <a:solidFill>
                  <a:schemeClr val="tx1"/>
                </a:solidFill>
                <a:hlinkClick r:id="rId3"/>
              </a:rPr>
              <a:t>://</a:t>
            </a:r>
            <a:r>
              <a:rPr lang="en-US" dirty="0" smtClean="0">
                <a:solidFill>
                  <a:schemeClr val="tx1"/>
                </a:solidFill>
                <a:hlinkClick r:id="rId3"/>
              </a:rPr>
              <a:t>www.youtube.com/watch?v=jqkgu7HQ1qc&amp;feature=related</a:t>
            </a:r>
            <a:endParaRPr lang="en-US" dirty="0" smtClean="0">
              <a:solidFill>
                <a:schemeClr val="tx1"/>
              </a:solidFill>
            </a:endParaRPr>
          </a:p>
          <a:p>
            <a:pPr marL="114300" indent="0">
              <a:buNone/>
            </a:pPr>
            <a:endParaRPr lang="en-US" dirty="0" smtClean="0"/>
          </a:p>
          <a:p>
            <a:endParaRPr lang="en-US" dirty="0" smtClean="0"/>
          </a:p>
        </p:txBody>
      </p:sp>
    </p:spTree>
    <p:extLst>
      <p:ext uri="{BB962C8B-B14F-4D97-AF65-F5344CB8AC3E}">
        <p14:creationId xmlns:p14="http://schemas.microsoft.com/office/powerpoint/2010/main" val="247318744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solidFill>
                  <a:schemeClr val="tx1"/>
                </a:solidFill>
              </a:rPr>
              <a:t>Critiques of ruby </a:t>
            </a:r>
            <a:r>
              <a:rPr lang="en-US" sz="3600" dirty="0" err="1" smtClean="0">
                <a:solidFill>
                  <a:schemeClr val="tx1"/>
                </a:solidFill>
              </a:rPr>
              <a:t>payne</a:t>
            </a:r>
            <a:endParaRPr lang="en-US" sz="3600" dirty="0">
              <a:solidFill>
                <a:schemeClr val="tx1"/>
              </a:solidFill>
            </a:endParaRPr>
          </a:p>
        </p:txBody>
      </p:sp>
      <p:sp>
        <p:nvSpPr>
          <p:cNvPr id="3" name="Content Placeholder 2"/>
          <p:cNvSpPr>
            <a:spLocks noGrp="1"/>
          </p:cNvSpPr>
          <p:nvPr>
            <p:ph idx="1"/>
          </p:nvPr>
        </p:nvSpPr>
        <p:spPr>
          <a:xfrm>
            <a:off x="304800" y="1905000"/>
            <a:ext cx="8534400" cy="4800600"/>
          </a:xfrm>
        </p:spPr>
        <p:txBody>
          <a:bodyPr>
            <a:normAutofit fontScale="92500" lnSpcReduction="20000"/>
          </a:bodyPr>
          <a:lstStyle/>
          <a:p>
            <a:r>
              <a:rPr lang="en-US" dirty="0" smtClean="0">
                <a:solidFill>
                  <a:schemeClr val="tx1"/>
                </a:solidFill>
              </a:rPr>
              <a:t>Claims founded on her personal experiences and not research.</a:t>
            </a:r>
          </a:p>
          <a:p>
            <a:endParaRPr lang="en-US" dirty="0" smtClean="0">
              <a:solidFill>
                <a:schemeClr val="tx1"/>
              </a:solidFill>
            </a:endParaRPr>
          </a:p>
          <a:p>
            <a:r>
              <a:rPr lang="en-US" dirty="0" smtClean="0">
                <a:solidFill>
                  <a:schemeClr val="tx1"/>
                </a:solidFill>
              </a:rPr>
              <a:t>Claims unsubstantiated by any social science research</a:t>
            </a:r>
          </a:p>
          <a:p>
            <a:pPr marL="114300" indent="0">
              <a:buNone/>
            </a:pPr>
            <a:endParaRPr lang="en-US" dirty="0" smtClean="0">
              <a:solidFill>
                <a:schemeClr val="tx1"/>
              </a:solidFill>
            </a:endParaRPr>
          </a:p>
          <a:p>
            <a:r>
              <a:rPr lang="en-US" dirty="0" smtClean="0">
                <a:solidFill>
                  <a:schemeClr val="tx1"/>
                </a:solidFill>
              </a:rPr>
              <a:t>Claims present stereotypical portraits of individuals in poverty (including people of color)</a:t>
            </a:r>
          </a:p>
          <a:p>
            <a:endParaRPr lang="en-US" dirty="0" smtClean="0">
              <a:solidFill>
                <a:schemeClr val="tx1"/>
              </a:solidFill>
            </a:endParaRPr>
          </a:p>
          <a:p>
            <a:r>
              <a:rPr lang="en-US" dirty="0" smtClean="0">
                <a:solidFill>
                  <a:schemeClr val="tx1"/>
                </a:solidFill>
              </a:rPr>
              <a:t>Generational poverty is not rooted in families; it’s rooted in economic and material conditions that also affect the quality of schools in poor neighborhoods</a:t>
            </a:r>
          </a:p>
          <a:p>
            <a:endParaRPr lang="en-US" dirty="0" smtClean="0">
              <a:solidFill>
                <a:schemeClr val="tx1"/>
              </a:solidFill>
            </a:endParaRPr>
          </a:p>
          <a:p>
            <a:r>
              <a:rPr lang="en-US" dirty="0" smtClean="0">
                <a:solidFill>
                  <a:schemeClr val="tx1"/>
                </a:solidFill>
              </a:rPr>
              <a:t>Language or cultural differences can occur from regional background, historic events, traditions, etc..</a:t>
            </a:r>
            <a:endParaRPr lang="en-US" dirty="0">
              <a:solidFill>
                <a:schemeClr val="tx1"/>
              </a:solidFill>
            </a:endParaRPr>
          </a:p>
        </p:txBody>
      </p:sp>
    </p:spTree>
    <p:extLst>
      <p:ext uri="{BB962C8B-B14F-4D97-AF65-F5344CB8AC3E}">
        <p14:creationId xmlns:p14="http://schemas.microsoft.com/office/powerpoint/2010/main" val="155606257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solidFill>
                  <a:schemeClr val="tx1"/>
                </a:solidFill>
              </a:rPr>
              <a:t>Critique of cultural deprivation: </a:t>
            </a:r>
            <a:r>
              <a:rPr lang="en-US" dirty="0" err="1" smtClean="0">
                <a:solidFill>
                  <a:schemeClr val="tx1"/>
                </a:solidFill>
              </a:rPr>
              <a:t>Labov</a:t>
            </a:r>
            <a:r>
              <a:rPr lang="en-US" dirty="0" smtClean="0">
                <a:solidFill>
                  <a:schemeClr val="tx1"/>
                </a:solidFill>
              </a:rPr>
              <a:t> reading</a:t>
            </a:r>
            <a:endParaRPr lang="en-US" dirty="0">
              <a:solidFill>
                <a:schemeClr val="tx1"/>
              </a:solidFill>
            </a:endParaRPr>
          </a:p>
        </p:txBody>
      </p:sp>
      <p:sp>
        <p:nvSpPr>
          <p:cNvPr id="3" name="Content Placeholder 2"/>
          <p:cNvSpPr>
            <a:spLocks noGrp="1"/>
          </p:cNvSpPr>
          <p:nvPr>
            <p:ph idx="1"/>
          </p:nvPr>
        </p:nvSpPr>
        <p:spPr>
          <a:xfrm>
            <a:off x="457200" y="1752600"/>
            <a:ext cx="8229600" cy="4724400"/>
          </a:xfrm>
        </p:spPr>
        <p:txBody>
          <a:bodyPr>
            <a:normAutofit fontScale="92500"/>
          </a:bodyPr>
          <a:lstStyle/>
          <a:p>
            <a:r>
              <a:rPr lang="en-US" dirty="0" err="1" smtClean="0">
                <a:solidFill>
                  <a:schemeClr val="tx1"/>
                </a:solidFill>
              </a:rPr>
              <a:t>Bereiter</a:t>
            </a:r>
            <a:r>
              <a:rPr lang="en-US" dirty="0" smtClean="0">
                <a:solidFill>
                  <a:schemeClr val="tx1"/>
                </a:solidFill>
              </a:rPr>
              <a:t> and </a:t>
            </a:r>
            <a:r>
              <a:rPr lang="en-US" dirty="0" err="1" smtClean="0">
                <a:solidFill>
                  <a:schemeClr val="tx1"/>
                </a:solidFill>
              </a:rPr>
              <a:t>Englemann</a:t>
            </a:r>
            <a:r>
              <a:rPr lang="en-US" dirty="0" smtClean="0">
                <a:solidFill>
                  <a:schemeClr val="tx1"/>
                </a:solidFill>
              </a:rPr>
              <a:t> argue that poor pre-school children are deprived of learning language in the home (listening and speaking skills), and that means they have no language for expressing logical thinking</a:t>
            </a:r>
          </a:p>
          <a:p>
            <a:endParaRPr lang="en-US" dirty="0">
              <a:solidFill>
                <a:schemeClr val="tx1"/>
              </a:solidFill>
            </a:endParaRPr>
          </a:p>
          <a:p>
            <a:r>
              <a:rPr lang="en-US" dirty="0" err="1" smtClean="0">
                <a:solidFill>
                  <a:schemeClr val="tx1"/>
                </a:solidFill>
              </a:rPr>
              <a:t>Labov</a:t>
            </a:r>
            <a:r>
              <a:rPr lang="en-US" dirty="0" smtClean="0">
                <a:solidFill>
                  <a:schemeClr val="tx1"/>
                </a:solidFill>
              </a:rPr>
              <a:t> argues that language deprivation is a myth; the language poor children acquire at home is </a:t>
            </a:r>
            <a:r>
              <a:rPr lang="en-US" u="sng" dirty="0" smtClean="0">
                <a:solidFill>
                  <a:schemeClr val="tx1"/>
                </a:solidFill>
              </a:rPr>
              <a:t>different</a:t>
            </a:r>
            <a:r>
              <a:rPr lang="en-US" dirty="0" smtClean="0">
                <a:solidFill>
                  <a:schemeClr val="tx1"/>
                </a:solidFill>
              </a:rPr>
              <a:t> and not deficient (Black English Vernacular, for example, such as “they mine” or “me got juice”)</a:t>
            </a:r>
          </a:p>
          <a:p>
            <a:endParaRPr lang="en-US" dirty="0" smtClean="0">
              <a:solidFill>
                <a:schemeClr val="tx1"/>
              </a:solidFill>
            </a:endParaRPr>
          </a:p>
          <a:p>
            <a:r>
              <a:rPr lang="en-US" dirty="0" smtClean="0">
                <a:solidFill>
                  <a:schemeClr val="tx1"/>
                </a:solidFill>
              </a:rPr>
              <a:t>Perpetuating the myth takes attention away from examining the role of education (assumptions by teachers, expectations of students, teaching styles)</a:t>
            </a:r>
            <a:endParaRPr lang="en-US" dirty="0">
              <a:solidFill>
                <a:schemeClr val="tx1"/>
              </a:solidFill>
            </a:endParaRPr>
          </a:p>
        </p:txBody>
      </p:sp>
    </p:spTree>
    <p:extLst>
      <p:ext uri="{BB962C8B-B14F-4D97-AF65-F5344CB8AC3E}">
        <p14:creationId xmlns:p14="http://schemas.microsoft.com/office/powerpoint/2010/main" val="52854353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solidFill>
                  <a:schemeClr val="tx1"/>
                </a:solidFill>
              </a:rPr>
              <a:t>Critique of cultural deprivation: </a:t>
            </a:r>
            <a:r>
              <a:rPr lang="en-US" dirty="0" err="1" smtClean="0">
                <a:solidFill>
                  <a:schemeClr val="tx1"/>
                </a:solidFill>
              </a:rPr>
              <a:t>Labov</a:t>
            </a:r>
            <a:r>
              <a:rPr lang="en-US" dirty="0" smtClean="0">
                <a:solidFill>
                  <a:schemeClr val="tx1"/>
                </a:solidFill>
              </a:rPr>
              <a:t> reading</a:t>
            </a:r>
            <a:endParaRPr lang="en-US" dirty="0">
              <a:solidFill>
                <a:schemeClr val="tx1"/>
              </a:solidFill>
            </a:endParaRPr>
          </a:p>
        </p:txBody>
      </p:sp>
      <p:sp>
        <p:nvSpPr>
          <p:cNvPr id="3" name="Content Placeholder 2"/>
          <p:cNvSpPr>
            <a:spLocks noGrp="1"/>
          </p:cNvSpPr>
          <p:nvPr>
            <p:ph idx="1"/>
          </p:nvPr>
        </p:nvSpPr>
        <p:spPr>
          <a:xfrm>
            <a:off x="457200" y="1905000"/>
            <a:ext cx="8229600" cy="4572000"/>
          </a:xfrm>
        </p:spPr>
        <p:txBody>
          <a:bodyPr/>
          <a:lstStyle/>
          <a:p>
            <a:r>
              <a:rPr lang="en-US" dirty="0" smtClean="0">
                <a:solidFill>
                  <a:schemeClr val="tx1"/>
                </a:solidFill>
              </a:rPr>
              <a:t>The </a:t>
            </a:r>
            <a:r>
              <a:rPr lang="en-US" u="sng" dirty="0" smtClean="0">
                <a:solidFill>
                  <a:schemeClr val="tx1"/>
                </a:solidFill>
              </a:rPr>
              <a:t>social context of learning</a:t>
            </a:r>
            <a:r>
              <a:rPr lang="en-US" dirty="0" smtClean="0">
                <a:solidFill>
                  <a:schemeClr val="tx1"/>
                </a:solidFill>
              </a:rPr>
              <a:t> is critical in shaping learning – the classroom environment, interactions among teachers and students</a:t>
            </a:r>
          </a:p>
          <a:p>
            <a:endParaRPr lang="en-US" dirty="0">
              <a:solidFill>
                <a:schemeClr val="tx1"/>
              </a:solidFill>
            </a:endParaRPr>
          </a:p>
          <a:p>
            <a:r>
              <a:rPr lang="en-US" dirty="0" smtClean="0">
                <a:solidFill>
                  <a:schemeClr val="tx1"/>
                </a:solidFill>
              </a:rPr>
              <a:t>Makes the case by showing changes in children’s verbal capacity during interviews with different male interviewers</a:t>
            </a:r>
          </a:p>
          <a:p>
            <a:endParaRPr lang="en-US" dirty="0">
              <a:solidFill>
                <a:schemeClr val="tx1"/>
              </a:solidFill>
            </a:endParaRPr>
          </a:p>
          <a:p>
            <a:r>
              <a:rPr lang="en-US" dirty="0" smtClean="0">
                <a:solidFill>
                  <a:schemeClr val="tx1"/>
                </a:solidFill>
              </a:rPr>
              <a:t>Interactions and relationships between teachers and students influence students’ behavior in the classroom, as well as teaching styles</a:t>
            </a:r>
            <a:endParaRPr lang="en-US" dirty="0">
              <a:solidFill>
                <a:schemeClr val="tx1"/>
              </a:solidFill>
            </a:endParaRPr>
          </a:p>
        </p:txBody>
      </p:sp>
    </p:spTree>
    <p:extLst>
      <p:ext uri="{BB962C8B-B14F-4D97-AF65-F5344CB8AC3E}">
        <p14:creationId xmlns:p14="http://schemas.microsoft.com/office/powerpoint/2010/main" val="345948349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6128" y="304800"/>
            <a:ext cx="8260672" cy="1447800"/>
          </a:xfrm>
        </p:spPr>
        <p:txBody>
          <a:bodyPr>
            <a:noAutofit/>
          </a:bodyPr>
          <a:lstStyle/>
          <a:p>
            <a:pPr lvl="0"/>
            <a:r>
              <a:rPr lang="en-US" sz="2800" dirty="0" smtClean="0">
                <a:solidFill>
                  <a:schemeClr val="tx1"/>
                </a:solidFill>
              </a:rPr>
              <a:t>Critique of cultural deprivation: </a:t>
            </a:r>
            <a:r>
              <a:rPr lang="en-US" sz="3200" dirty="0" smtClean="0">
                <a:solidFill>
                  <a:schemeClr val="tx1"/>
                </a:solidFill>
              </a:rPr>
              <a:t/>
            </a:r>
            <a:br>
              <a:rPr lang="en-US" sz="3200" dirty="0" smtClean="0">
                <a:solidFill>
                  <a:schemeClr val="tx1"/>
                </a:solidFill>
              </a:rPr>
            </a:br>
            <a:r>
              <a:rPr lang="en-US" sz="1800" dirty="0" smtClean="0">
                <a:solidFill>
                  <a:schemeClr val="tx1"/>
                </a:solidFill>
              </a:rPr>
              <a:t>Tom Humphries. (2013). </a:t>
            </a:r>
            <a:r>
              <a:rPr lang="en-US" sz="1800" dirty="0">
                <a:solidFill>
                  <a:schemeClr val="tx1"/>
                </a:solidFill>
              </a:rPr>
              <a:t>Schooling in American Sign Language: A Paradigm Shift from a Deficit Model to a Bilingual Model in Deaf Education. </a:t>
            </a:r>
            <a:r>
              <a:rPr lang="en-US" sz="1800" u="sng" dirty="0">
                <a:solidFill>
                  <a:schemeClr val="tx1"/>
                </a:solidFill>
              </a:rPr>
              <a:t>Berkeley Review of Education </a:t>
            </a:r>
            <a:r>
              <a:rPr lang="en-US" sz="1800" i="1" dirty="0">
                <a:solidFill>
                  <a:schemeClr val="tx1"/>
                </a:solidFill>
              </a:rPr>
              <a:t>4</a:t>
            </a:r>
            <a:r>
              <a:rPr lang="en-US" sz="1800" dirty="0">
                <a:solidFill>
                  <a:schemeClr val="tx1"/>
                </a:solidFill>
              </a:rPr>
              <a:t>(1)</a:t>
            </a:r>
            <a:r>
              <a:rPr lang="en-US" sz="2000" dirty="0">
                <a:solidFill>
                  <a:schemeClr val="tx1"/>
                </a:solidFill>
              </a:rPr>
              <a:t/>
            </a:r>
            <a:br>
              <a:rPr lang="en-US" sz="2000" dirty="0">
                <a:solidFill>
                  <a:schemeClr val="tx1"/>
                </a:solidFill>
              </a:rPr>
            </a:br>
            <a:endParaRPr lang="en-US" sz="2000" dirty="0">
              <a:solidFill>
                <a:schemeClr val="tx1"/>
              </a:solidFill>
            </a:endParaRPr>
          </a:p>
        </p:txBody>
      </p:sp>
      <p:sp>
        <p:nvSpPr>
          <p:cNvPr id="3" name="Content Placeholder 2"/>
          <p:cNvSpPr>
            <a:spLocks noGrp="1"/>
          </p:cNvSpPr>
          <p:nvPr>
            <p:ph idx="1"/>
          </p:nvPr>
        </p:nvSpPr>
        <p:spPr>
          <a:xfrm>
            <a:off x="426128" y="2133600"/>
            <a:ext cx="8260672" cy="4419600"/>
          </a:xfrm>
        </p:spPr>
        <p:txBody>
          <a:bodyPr>
            <a:normAutofit/>
          </a:bodyPr>
          <a:lstStyle/>
          <a:p>
            <a:r>
              <a:rPr lang="en-US" dirty="0" err="1" smtClean="0">
                <a:solidFill>
                  <a:schemeClr val="tx1"/>
                </a:solidFill>
              </a:rPr>
              <a:t>Bereiter</a:t>
            </a:r>
            <a:r>
              <a:rPr lang="en-US" dirty="0" smtClean="0">
                <a:solidFill>
                  <a:schemeClr val="tx1"/>
                </a:solidFill>
              </a:rPr>
              <a:t> and </a:t>
            </a:r>
            <a:r>
              <a:rPr lang="en-US" dirty="0" err="1" smtClean="0">
                <a:solidFill>
                  <a:schemeClr val="tx1"/>
                </a:solidFill>
              </a:rPr>
              <a:t>Englemann</a:t>
            </a:r>
            <a:r>
              <a:rPr lang="en-US" dirty="0" smtClean="0">
                <a:solidFill>
                  <a:schemeClr val="tx1"/>
                </a:solidFill>
              </a:rPr>
              <a:t> make comparisons between poor children and children who are blind or deaf</a:t>
            </a:r>
          </a:p>
          <a:p>
            <a:endParaRPr lang="en-US" dirty="0">
              <a:solidFill>
                <a:schemeClr val="tx1"/>
              </a:solidFill>
            </a:endParaRPr>
          </a:p>
          <a:p>
            <a:endParaRPr lang="en-US" dirty="0" smtClean="0">
              <a:solidFill>
                <a:schemeClr val="tx1"/>
              </a:solidFill>
            </a:endParaRPr>
          </a:p>
          <a:p>
            <a:r>
              <a:rPr lang="en-US" dirty="0" smtClean="0">
                <a:solidFill>
                  <a:schemeClr val="tx1"/>
                </a:solidFill>
              </a:rPr>
              <a:t>Humphries talks about the shift starting in the 1970’s to viewing American Sign Language (ASL) as a  language</a:t>
            </a:r>
            <a:endParaRPr lang="en-US" dirty="0">
              <a:solidFill>
                <a:schemeClr val="tx1"/>
              </a:solidFill>
            </a:endParaRPr>
          </a:p>
        </p:txBody>
      </p:sp>
    </p:spTree>
    <p:extLst>
      <p:ext uri="{BB962C8B-B14F-4D97-AF65-F5344CB8AC3E}">
        <p14:creationId xmlns:p14="http://schemas.microsoft.com/office/powerpoint/2010/main" val="236285936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6128" y="304800"/>
            <a:ext cx="8260672" cy="1295400"/>
          </a:xfrm>
        </p:spPr>
        <p:txBody>
          <a:bodyPr>
            <a:normAutofit fontScale="90000"/>
          </a:bodyPr>
          <a:lstStyle/>
          <a:p>
            <a:r>
              <a:rPr lang="en-US" sz="3100" dirty="0">
                <a:solidFill>
                  <a:prstClr val="black"/>
                </a:solidFill>
              </a:rPr>
              <a:t>Critique of cultural deprivation: </a:t>
            </a:r>
            <a:r>
              <a:rPr lang="en-US" sz="3200" dirty="0">
                <a:solidFill>
                  <a:prstClr val="black"/>
                </a:solidFill>
              </a:rPr>
              <a:t/>
            </a:r>
            <a:br>
              <a:rPr lang="en-US" sz="3200" dirty="0">
                <a:solidFill>
                  <a:prstClr val="black"/>
                </a:solidFill>
              </a:rPr>
            </a:br>
            <a:r>
              <a:rPr lang="en-US" sz="2000" dirty="0">
                <a:solidFill>
                  <a:prstClr val="black"/>
                </a:solidFill>
              </a:rPr>
              <a:t>Tom Humphries. (2013). Schooling in American Sign Language: A Paradigm Shift from a Deficit Model to a Bilingual Model in Deaf Education. </a:t>
            </a:r>
            <a:r>
              <a:rPr lang="en-US" sz="2000" u="sng" dirty="0">
                <a:solidFill>
                  <a:prstClr val="black"/>
                </a:solidFill>
              </a:rPr>
              <a:t>Berkeley Review of Education </a:t>
            </a:r>
            <a:r>
              <a:rPr lang="en-US" sz="2000" i="1" dirty="0">
                <a:solidFill>
                  <a:prstClr val="black"/>
                </a:solidFill>
              </a:rPr>
              <a:t>4</a:t>
            </a:r>
            <a:r>
              <a:rPr lang="en-US" sz="2000" dirty="0">
                <a:solidFill>
                  <a:prstClr val="black"/>
                </a:solidFill>
              </a:rPr>
              <a:t>(1)</a:t>
            </a:r>
            <a:endParaRPr lang="en-US" sz="2000" dirty="0">
              <a:solidFill>
                <a:schemeClr val="tx1"/>
              </a:solidFill>
            </a:endParaRPr>
          </a:p>
        </p:txBody>
      </p:sp>
      <p:sp>
        <p:nvSpPr>
          <p:cNvPr id="3" name="Content Placeholder 2"/>
          <p:cNvSpPr>
            <a:spLocks noGrp="1"/>
          </p:cNvSpPr>
          <p:nvPr>
            <p:ph idx="1"/>
          </p:nvPr>
        </p:nvSpPr>
        <p:spPr>
          <a:xfrm>
            <a:off x="426128" y="1752600"/>
            <a:ext cx="8260672" cy="4800600"/>
          </a:xfrm>
        </p:spPr>
        <p:txBody>
          <a:bodyPr>
            <a:normAutofit fontScale="92500" lnSpcReduction="10000"/>
          </a:bodyPr>
          <a:lstStyle/>
          <a:p>
            <a:r>
              <a:rPr lang="en-US" dirty="0" smtClean="0">
                <a:solidFill>
                  <a:schemeClr val="tx1"/>
                </a:solidFill>
              </a:rPr>
              <a:t>There is a strong research basis for viewing ASL as part of the family of languages because of its structure, grammatical rules, processes for expressing inflection, etc.</a:t>
            </a:r>
          </a:p>
          <a:p>
            <a:endParaRPr lang="en-US" dirty="0">
              <a:solidFill>
                <a:schemeClr val="tx1"/>
              </a:solidFill>
            </a:endParaRPr>
          </a:p>
          <a:p>
            <a:r>
              <a:rPr lang="en-US" dirty="0" smtClean="0">
                <a:solidFill>
                  <a:schemeClr val="tx1"/>
                </a:solidFill>
              </a:rPr>
              <a:t>Studies of ASL and other signed languages show they all have structures that allow for language development in similar ways as spoken languages.</a:t>
            </a:r>
          </a:p>
          <a:p>
            <a:endParaRPr lang="en-US" dirty="0">
              <a:solidFill>
                <a:schemeClr val="tx1"/>
              </a:solidFill>
            </a:endParaRPr>
          </a:p>
          <a:p>
            <a:r>
              <a:rPr lang="en-US" dirty="0" smtClean="0">
                <a:solidFill>
                  <a:schemeClr val="tx1"/>
                </a:solidFill>
              </a:rPr>
              <a:t>Prior to this growing body of work, signing in school was generally banned based on the false belief that sign language was not a natural language or that it would prevent deaf students from learning to speak (similar argument against bilingual education in schools)</a:t>
            </a:r>
            <a:endParaRPr lang="en-US" dirty="0">
              <a:solidFill>
                <a:schemeClr val="tx1"/>
              </a:solidFill>
            </a:endParaRPr>
          </a:p>
        </p:txBody>
      </p:sp>
    </p:spTree>
    <p:extLst>
      <p:ext uri="{BB962C8B-B14F-4D97-AF65-F5344CB8AC3E}">
        <p14:creationId xmlns:p14="http://schemas.microsoft.com/office/powerpoint/2010/main" val="9099134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6128" y="304800"/>
            <a:ext cx="8260672" cy="1295400"/>
          </a:xfrm>
        </p:spPr>
        <p:txBody>
          <a:bodyPr>
            <a:normAutofit fontScale="90000"/>
          </a:bodyPr>
          <a:lstStyle/>
          <a:p>
            <a:r>
              <a:rPr lang="en-US" sz="3100" dirty="0">
                <a:solidFill>
                  <a:prstClr val="black"/>
                </a:solidFill>
              </a:rPr>
              <a:t>Critique of cultural deprivation: </a:t>
            </a:r>
            <a:br>
              <a:rPr lang="en-US" sz="3100" dirty="0">
                <a:solidFill>
                  <a:prstClr val="black"/>
                </a:solidFill>
              </a:rPr>
            </a:br>
            <a:r>
              <a:rPr lang="en-US" sz="2000" dirty="0">
                <a:solidFill>
                  <a:prstClr val="black"/>
                </a:solidFill>
              </a:rPr>
              <a:t>Tom Humphries. (2013). Schooling in American Sign Language: A Paradigm Shift from a Deficit Model to a Bilingual Model in Deaf Education. </a:t>
            </a:r>
            <a:r>
              <a:rPr lang="en-US" sz="2000" u="sng" dirty="0">
                <a:solidFill>
                  <a:prstClr val="black"/>
                </a:solidFill>
              </a:rPr>
              <a:t>Berkeley Review of Education </a:t>
            </a:r>
            <a:r>
              <a:rPr lang="en-US" sz="2000" i="1" dirty="0">
                <a:solidFill>
                  <a:prstClr val="black"/>
                </a:solidFill>
              </a:rPr>
              <a:t>4</a:t>
            </a:r>
            <a:r>
              <a:rPr lang="en-US" sz="2000" dirty="0">
                <a:solidFill>
                  <a:prstClr val="black"/>
                </a:solidFill>
              </a:rPr>
              <a:t>(1)</a:t>
            </a:r>
            <a:endParaRPr lang="en-US" sz="2000" dirty="0">
              <a:solidFill>
                <a:schemeClr val="tx1"/>
              </a:solidFill>
            </a:endParaRPr>
          </a:p>
        </p:txBody>
      </p:sp>
      <p:sp>
        <p:nvSpPr>
          <p:cNvPr id="3" name="Content Placeholder 2"/>
          <p:cNvSpPr>
            <a:spLocks noGrp="1"/>
          </p:cNvSpPr>
          <p:nvPr>
            <p:ph idx="1"/>
          </p:nvPr>
        </p:nvSpPr>
        <p:spPr>
          <a:xfrm>
            <a:off x="426128" y="1752600"/>
            <a:ext cx="8413072" cy="4800600"/>
          </a:xfrm>
        </p:spPr>
        <p:txBody>
          <a:bodyPr>
            <a:normAutofit fontScale="92500"/>
          </a:bodyPr>
          <a:lstStyle/>
          <a:p>
            <a:pPr marL="3175" indent="0">
              <a:buNone/>
            </a:pPr>
            <a:r>
              <a:rPr lang="en-US" dirty="0" smtClean="0">
                <a:solidFill>
                  <a:schemeClr val="tx1"/>
                </a:solidFill>
              </a:rPr>
              <a:t>Research has demonstrated links between ASL and literacy development:</a:t>
            </a:r>
          </a:p>
          <a:p>
            <a:endParaRPr lang="en-US" dirty="0">
              <a:solidFill>
                <a:schemeClr val="tx1"/>
              </a:solidFill>
            </a:endParaRPr>
          </a:p>
          <a:p>
            <a:r>
              <a:rPr lang="en-US" dirty="0" smtClean="0">
                <a:solidFill>
                  <a:schemeClr val="tx1"/>
                </a:solidFill>
              </a:rPr>
              <a:t>Early research showed that Deaf children and Deaf families who used ASL in the home tended to be successful readers and writers compared to deaf children of hearing families. These studies suggest that intuitive practices in Deaf families and in the Deaf community produce bilingual children (in ASL and in English)</a:t>
            </a:r>
          </a:p>
          <a:p>
            <a:endParaRPr lang="en-US" dirty="0">
              <a:solidFill>
                <a:schemeClr val="tx1"/>
              </a:solidFill>
            </a:endParaRPr>
          </a:p>
          <a:p>
            <a:r>
              <a:rPr lang="en-US" dirty="0" smtClean="0">
                <a:solidFill>
                  <a:schemeClr val="tx1"/>
                </a:solidFill>
              </a:rPr>
              <a:t>Research also demonstrates a link between ASL and English literacy; fluency in ASL was correlated with higher scores on the SAT</a:t>
            </a:r>
          </a:p>
        </p:txBody>
      </p:sp>
    </p:spTree>
    <p:extLst>
      <p:ext uri="{BB962C8B-B14F-4D97-AF65-F5344CB8AC3E}">
        <p14:creationId xmlns:p14="http://schemas.microsoft.com/office/powerpoint/2010/main" val="317114030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28600"/>
            <a:ext cx="8610600" cy="1371600"/>
          </a:xfrm>
        </p:spPr>
        <p:txBody>
          <a:bodyPr>
            <a:noAutofit/>
          </a:bodyPr>
          <a:lstStyle/>
          <a:p>
            <a:r>
              <a:rPr lang="en-US" dirty="0" smtClean="0">
                <a:solidFill>
                  <a:schemeClr val="tx1"/>
                </a:solidFill>
              </a:rPr>
              <a:t>Rashid reading, “From Brilliant Baby to Child placed at Risk”</a:t>
            </a:r>
            <a:endParaRPr lang="en-US" dirty="0">
              <a:solidFill>
                <a:schemeClr val="tx1"/>
              </a:solidFill>
            </a:endParaRPr>
          </a:p>
        </p:txBody>
      </p:sp>
      <p:sp>
        <p:nvSpPr>
          <p:cNvPr id="3" name="Content Placeholder 2"/>
          <p:cNvSpPr>
            <a:spLocks noGrp="1"/>
          </p:cNvSpPr>
          <p:nvPr>
            <p:ph idx="1"/>
          </p:nvPr>
        </p:nvSpPr>
        <p:spPr>
          <a:xfrm>
            <a:off x="228600" y="1752600"/>
            <a:ext cx="8610600" cy="4876800"/>
          </a:xfrm>
        </p:spPr>
        <p:txBody>
          <a:bodyPr/>
          <a:lstStyle/>
          <a:p>
            <a:r>
              <a:rPr lang="en-US" sz="2800" dirty="0" smtClean="0">
                <a:solidFill>
                  <a:schemeClr val="tx1"/>
                </a:solidFill>
              </a:rPr>
              <a:t>Quality pre-school programs have long-term benefits for low-income students, particularly African American males:</a:t>
            </a:r>
          </a:p>
          <a:p>
            <a:endParaRPr lang="en-US" dirty="0" smtClean="0">
              <a:solidFill>
                <a:schemeClr val="tx1"/>
              </a:solidFill>
            </a:endParaRPr>
          </a:p>
          <a:p>
            <a:pPr marL="914400" lvl="1"/>
            <a:r>
              <a:rPr lang="en-US" sz="2400" dirty="0" smtClean="0">
                <a:solidFill>
                  <a:schemeClr val="tx1"/>
                </a:solidFill>
              </a:rPr>
              <a:t>Lower grade retention, reduced time in special education</a:t>
            </a:r>
          </a:p>
          <a:p>
            <a:pPr marL="914400" lvl="1"/>
            <a:r>
              <a:rPr lang="en-US" sz="2400" dirty="0" smtClean="0">
                <a:solidFill>
                  <a:schemeClr val="tx1"/>
                </a:solidFill>
              </a:rPr>
              <a:t>Reduce time on public assistance</a:t>
            </a:r>
          </a:p>
          <a:p>
            <a:pPr marL="914400" lvl="1"/>
            <a:r>
              <a:rPr lang="en-US" sz="2400" dirty="0" smtClean="0">
                <a:solidFill>
                  <a:schemeClr val="tx1"/>
                </a:solidFill>
              </a:rPr>
              <a:t>Increase HS graduation rates and job earnings over time</a:t>
            </a:r>
          </a:p>
          <a:p>
            <a:pPr marL="914400" lvl="1"/>
            <a:r>
              <a:rPr lang="en-US" sz="2400" dirty="0" smtClean="0">
                <a:solidFill>
                  <a:schemeClr val="tx1"/>
                </a:solidFill>
              </a:rPr>
              <a:t>Reduce juvenile and adult crime</a:t>
            </a:r>
          </a:p>
          <a:p>
            <a:pPr marL="0" lvl="1" indent="0">
              <a:buNone/>
            </a:pPr>
            <a:endParaRPr lang="en-US" dirty="0">
              <a:solidFill>
                <a:schemeClr val="tx1"/>
              </a:solidFill>
            </a:endParaRPr>
          </a:p>
          <a:p>
            <a:pPr marL="112712" lvl="1" indent="0">
              <a:buClr>
                <a:schemeClr val="accent1"/>
              </a:buClr>
              <a:buNone/>
            </a:pPr>
            <a:endParaRPr lang="en-US" dirty="0">
              <a:solidFill>
                <a:schemeClr val="tx1"/>
              </a:solidFill>
            </a:endParaRPr>
          </a:p>
        </p:txBody>
      </p:sp>
    </p:spTree>
    <p:extLst>
      <p:ext uri="{BB962C8B-B14F-4D97-AF65-F5344CB8AC3E}">
        <p14:creationId xmlns:p14="http://schemas.microsoft.com/office/powerpoint/2010/main" val="349961780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28600"/>
            <a:ext cx="8610600" cy="1371600"/>
          </a:xfrm>
        </p:spPr>
        <p:txBody>
          <a:bodyPr>
            <a:noAutofit/>
          </a:bodyPr>
          <a:lstStyle/>
          <a:p>
            <a:r>
              <a:rPr lang="en-US" dirty="0" smtClean="0">
                <a:solidFill>
                  <a:schemeClr val="tx1"/>
                </a:solidFill>
              </a:rPr>
              <a:t>Rashid reading, “From Brilliant Baby to Child placed at Risk”</a:t>
            </a:r>
            <a:endParaRPr lang="en-US" dirty="0">
              <a:solidFill>
                <a:schemeClr val="tx1"/>
              </a:solidFill>
            </a:endParaRPr>
          </a:p>
        </p:txBody>
      </p:sp>
      <p:sp>
        <p:nvSpPr>
          <p:cNvPr id="3" name="Content Placeholder 2"/>
          <p:cNvSpPr>
            <a:spLocks noGrp="1"/>
          </p:cNvSpPr>
          <p:nvPr>
            <p:ph idx="1"/>
          </p:nvPr>
        </p:nvSpPr>
        <p:spPr>
          <a:xfrm>
            <a:off x="228600" y="1600200"/>
            <a:ext cx="8610600" cy="5257800"/>
          </a:xfrm>
        </p:spPr>
        <p:txBody>
          <a:bodyPr>
            <a:normAutofit lnSpcReduction="10000"/>
          </a:bodyPr>
          <a:lstStyle/>
          <a:p>
            <a:pPr marL="114300" indent="0">
              <a:buNone/>
            </a:pPr>
            <a:r>
              <a:rPr lang="en-US" dirty="0">
                <a:solidFill>
                  <a:schemeClr val="tx1"/>
                </a:solidFill>
              </a:rPr>
              <a:t>Q</a:t>
            </a:r>
            <a:r>
              <a:rPr lang="en-US" dirty="0" smtClean="0">
                <a:solidFill>
                  <a:schemeClr val="tx1"/>
                </a:solidFill>
              </a:rPr>
              <a:t>uality pre-school programs:</a:t>
            </a:r>
          </a:p>
          <a:p>
            <a:pPr marL="914400" lvl="1"/>
            <a:r>
              <a:rPr lang="en-US" sz="2200" dirty="0" smtClean="0">
                <a:solidFill>
                  <a:schemeClr val="tx1"/>
                </a:solidFill>
              </a:rPr>
              <a:t>A school culture where teachers feel responsible for the learning of all students, regardless of background</a:t>
            </a:r>
          </a:p>
          <a:p>
            <a:pPr marL="914400" lvl="1"/>
            <a:endParaRPr lang="en-US" sz="2200" dirty="0" smtClean="0">
              <a:solidFill>
                <a:schemeClr val="tx1"/>
              </a:solidFill>
            </a:endParaRPr>
          </a:p>
          <a:p>
            <a:pPr marL="914400" lvl="1"/>
            <a:r>
              <a:rPr lang="en-US" sz="2200" dirty="0" smtClean="0">
                <a:solidFill>
                  <a:schemeClr val="tx1"/>
                </a:solidFill>
              </a:rPr>
              <a:t>Teacher-child relationships (research shows that kids’ relationships with their kindergarten teachers predicted academic and behavioral outcomes through 8</a:t>
            </a:r>
            <a:r>
              <a:rPr lang="en-US" sz="2200" baseline="30000" dirty="0" smtClean="0">
                <a:solidFill>
                  <a:schemeClr val="tx1"/>
                </a:solidFill>
              </a:rPr>
              <a:t>th</a:t>
            </a:r>
            <a:r>
              <a:rPr lang="en-US" sz="2200" dirty="0" smtClean="0">
                <a:solidFill>
                  <a:schemeClr val="tx1"/>
                </a:solidFill>
              </a:rPr>
              <a:t> grade)</a:t>
            </a:r>
          </a:p>
          <a:p>
            <a:pPr marL="685800" lvl="1" indent="0">
              <a:buNone/>
            </a:pPr>
            <a:endParaRPr lang="en-US" sz="2200" dirty="0" smtClean="0">
              <a:solidFill>
                <a:schemeClr val="tx1"/>
              </a:solidFill>
            </a:endParaRPr>
          </a:p>
          <a:p>
            <a:pPr marL="914400" lvl="1"/>
            <a:r>
              <a:rPr lang="en-US" sz="2200" dirty="0" smtClean="0">
                <a:solidFill>
                  <a:schemeClr val="tx1"/>
                </a:solidFill>
              </a:rPr>
              <a:t>Meaningful and relevant curriculum to develop early literacy skills</a:t>
            </a:r>
          </a:p>
          <a:p>
            <a:pPr marL="914400" lvl="1"/>
            <a:endParaRPr lang="en-US" sz="2200" dirty="0">
              <a:solidFill>
                <a:schemeClr val="tx1"/>
              </a:solidFill>
            </a:endParaRPr>
          </a:p>
          <a:p>
            <a:pPr marL="914400" lvl="1"/>
            <a:r>
              <a:rPr lang="en-US" sz="2200" dirty="0" smtClean="0">
                <a:solidFill>
                  <a:schemeClr val="tx1"/>
                </a:solidFill>
              </a:rPr>
              <a:t>Replacing a deficit orientation with an asset-based orientation</a:t>
            </a:r>
          </a:p>
          <a:p>
            <a:pPr marL="914400" lvl="1"/>
            <a:endParaRPr lang="en-US" dirty="0" smtClean="0">
              <a:solidFill>
                <a:schemeClr val="tx1"/>
              </a:solidFill>
            </a:endParaRPr>
          </a:p>
          <a:p>
            <a:pPr marL="914400" lvl="1"/>
            <a:endParaRPr lang="en-US" dirty="0">
              <a:solidFill>
                <a:schemeClr val="tx1"/>
              </a:solidFill>
            </a:endParaRPr>
          </a:p>
        </p:txBody>
      </p:sp>
    </p:spTree>
    <p:extLst>
      <p:ext uri="{BB962C8B-B14F-4D97-AF65-F5344CB8AC3E}">
        <p14:creationId xmlns:p14="http://schemas.microsoft.com/office/powerpoint/2010/main" val="14777240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6128" y="304800"/>
            <a:ext cx="8260672" cy="1752599"/>
          </a:xfrm>
        </p:spPr>
        <p:txBody>
          <a:bodyPr>
            <a:noAutofit/>
          </a:bodyPr>
          <a:lstStyle/>
          <a:p>
            <a:r>
              <a:rPr lang="en-US" sz="3600" dirty="0">
                <a:solidFill>
                  <a:schemeClr val="tx1"/>
                </a:solidFill>
              </a:rPr>
              <a:t>Chicago Takes Early Aim at 'Achievement Gap' in Schools</a:t>
            </a:r>
            <a:br>
              <a:rPr lang="en-US" sz="3600" dirty="0">
                <a:solidFill>
                  <a:schemeClr val="tx1"/>
                </a:solidFill>
              </a:rPr>
            </a:br>
            <a:endParaRPr lang="en-US" sz="3600" dirty="0">
              <a:solidFill>
                <a:schemeClr val="tx1"/>
              </a:solidFill>
            </a:endParaRPr>
          </a:p>
        </p:txBody>
      </p:sp>
      <p:sp>
        <p:nvSpPr>
          <p:cNvPr id="3" name="Content Placeholder 2"/>
          <p:cNvSpPr>
            <a:spLocks noGrp="1"/>
          </p:cNvSpPr>
          <p:nvPr>
            <p:ph idx="1"/>
          </p:nvPr>
        </p:nvSpPr>
        <p:spPr>
          <a:xfrm>
            <a:off x="457200" y="2057400"/>
            <a:ext cx="8229600" cy="4068763"/>
          </a:xfrm>
          <a:noFill/>
        </p:spPr>
        <p:txBody>
          <a:bodyPr/>
          <a:lstStyle/>
          <a:p>
            <a:pPr marL="114300" indent="0">
              <a:buNone/>
            </a:pPr>
            <a:endParaRPr lang="en-US" dirty="0">
              <a:hlinkClick r:id="rId3"/>
            </a:endParaRPr>
          </a:p>
          <a:p>
            <a:r>
              <a:rPr lang="en-US" dirty="0" smtClean="0">
                <a:hlinkClick r:id="rId3"/>
              </a:rPr>
              <a:t>https</a:t>
            </a:r>
            <a:r>
              <a:rPr lang="en-US" dirty="0">
                <a:hlinkClick r:id="rId3"/>
              </a:rPr>
              <a:t>://</a:t>
            </a:r>
            <a:r>
              <a:rPr lang="en-US" dirty="0" smtClean="0">
                <a:hlinkClick r:id="rId3"/>
              </a:rPr>
              <a:t>www.youtube.com/watch?v=Kc5TVghbj-Q</a:t>
            </a:r>
            <a:endParaRPr lang="en-US" dirty="0" smtClean="0"/>
          </a:p>
          <a:p>
            <a:endParaRPr lang="en-US" dirty="0"/>
          </a:p>
        </p:txBody>
      </p:sp>
    </p:spTree>
    <p:extLst>
      <p:ext uri="{BB962C8B-B14F-4D97-AF65-F5344CB8AC3E}">
        <p14:creationId xmlns:p14="http://schemas.microsoft.com/office/powerpoint/2010/main" val="1771561275"/>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pothecary">
  <a:themeElements>
    <a:clrScheme name="Apothecary">
      <a:dk1>
        <a:sysClr val="windowText" lastClr="000000"/>
      </a:dk1>
      <a:lt1>
        <a:sysClr val="window" lastClr="FFFFFF"/>
      </a:lt1>
      <a:dk2>
        <a:srgbClr val="564B3C"/>
      </a:dk2>
      <a:lt2>
        <a:srgbClr val="ECEDD1"/>
      </a:lt2>
      <a:accent1>
        <a:srgbClr val="93A299"/>
      </a:accent1>
      <a:accent2>
        <a:srgbClr val="CF543F"/>
      </a:accent2>
      <a:accent3>
        <a:srgbClr val="B5AE53"/>
      </a:accent3>
      <a:accent4>
        <a:srgbClr val="848058"/>
      </a:accent4>
      <a:accent5>
        <a:srgbClr val="E8B54D"/>
      </a:accent5>
      <a:accent6>
        <a:srgbClr val="786C71"/>
      </a:accent6>
      <a:hlink>
        <a:srgbClr val="CCCC00"/>
      </a:hlink>
      <a:folHlink>
        <a:srgbClr val="B2B2B2"/>
      </a:folHlink>
    </a:clrScheme>
    <a:fontScheme name="Apothecary">
      <a:majorFont>
        <a:latin typeface="Book Antiqua"/>
        <a:ea typeface=""/>
        <a:cs typeface=""/>
        <a:font script="Jpan" typeface="HGS明朝B"/>
        <a:font script="Hang" typeface="HY견명조"/>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ＭＳ ゴシック"/>
        <a:font script="Hang" typeface="HY견명조"/>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Apothecary">
      <a:fillStyleLst>
        <a:solidFill>
          <a:schemeClr val="phClr"/>
        </a:solidFill>
        <a:gradFill rotWithShape="1">
          <a:gsLst>
            <a:gs pos="0">
              <a:schemeClr val="phClr">
                <a:tint val="1000"/>
                <a:satMod val="100000"/>
              </a:schemeClr>
            </a:gs>
            <a:gs pos="68000">
              <a:schemeClr val="phClr">
                <a:tint val="77000"/>
                <a:satMod val="100000"/>
              </a:schemeClr>
            </a:gs>
            <a:gs pos="81000">
              <a:schemeClr val="phClr">
                <a:tint val="79000"/>
                <a:satMod val="100000"/>
              </a:schemeClr>
            </a:gs>
            <a:gs pos="86000">
              <a:schemeClr val="phClr">
                <a:tint val="73000"/>
                <a:satMod val="100000"/>
              </a:schemeClr>
            </a:gs>
            <a:gs pos="100000">
              <a:schemeClr val="phClr">
                <a:tint val="35000"/>
                <a:satMod val="100000"/>
              </a:schemeClr>
            </a:gs>
          </a:gsLst>
          <a:lin ang="5400000" scaled="0"/>
        </a:gradFill>
        <a:gradFill rotWithShape="1">
          <a:gsLst>
            <a:gs pos="0">
              <a:schemeClr val="phClr">
                <a:tint val="73000"/>
                <a:shade val="100000"/>
                <a:satMod val="150000"/>
              </a:schemeClr>
            </a:gs>
            <a:gs pos="25000">
              <a:schemeClr val="phClr">
                <a:tint val="96000"/>
                <a:shade val="80000"/>
                <a:satMod val="105000"/>
              </a:schemeClr>
            </a:gs>
            <a:gs pos="38000">
              <a:schemeClr val="phClr">
                <a:tint val="96000"/>
                <a:shade val="59000"/>
                <a:satMod val="120000"/>
              </a:schemeClr>
            </a:gs>
            <a:gs pos="55000">
              <a:schemeClr val="phClr">
                <a:tint val="100000"/>
                <a:shade val="57000"/>
                <a:satMod val="120000"/>
              </a:schemeClr>
            </a:gs>
            <a:gs pos="80000">
              <a:schemeClr val="phClr">
                <a:tint val="100000"/>
                <a:shade val="56000"/>
                <a:satMod val="145000"/>
              </a:schemeClr>
            </a:gs>
            <a:gs pos="88000">
              <a:schemeClr val="phClr">
                <a:tint val="100000"/>
                <a:shade val="63000"/>
                <a:satMod val="160000"/>
              </a:schemeClr>
            </a:gs>
            <a:gs pos="100000">
              <a:schemeClr val="phClr">
                <a:tint val="99000"/>
                <a:shade val="100000"/>
                <a:satMod val="155000"/>
              </a:schemeClr>
            </a:gs>
          </a:gsLst>
          <a:lin ang="54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scene3d>
            <a:camera prst="orthographicFront">
              <a:rot lat="0" lon="0" rev="0"/>
            </a:camera>
            <a:lightRig rig="glow" dir="tl">
              <a:rot lat="0" lon="0" rev="1800000"/>
            </a:lightRig>
          </a:scene3d>
          <a:sp3d contourW="10160" prstMaterial="dkEdge">
            <a:bevelT w="0" h="0" prst="angle"/>
            <a:contourClr>
              <a:schemeClr val="phClr">
                <a:shade val="30000"/>
                <a:satMod val="150000"/>
              </a:schemeClr>
            </a:contourClr>
          </a:sp3d>
        </a:effectStyle>
        <a:effectStyle>
          <a:effectLst>
            <a:glow rad="50800">
              <a:schemeClr val="phClr">
                <a:tint val="68000"/>
                <a:shade val="93000"/>
                <a:alpha val="37000"/>
                <a:satMod val="250000"/>
              </a:schemeClr>
            </a:glow>
          </a:effectLst>
          <a:scene3d>
            <a:camera prst="orthographicFront">
              <a:rot lat="0" lon="0" rev="0"/>
            </a:camera>
            <a:lightRig rig="glow" dir="t">
              <a:rot lat="0" lon="0" rev="1800000"/>
            </a:lightRig>
          </a:scene3d>
          <a:sp3d contourW="10160" prstMaterial="dkEdge">
            <a:bevelT w="20320" h="19050" prst="angle"/>
            <a:contourClr>
              <a:schemeClr val="phClr">
                <a:shade val="30000"/>
                <a:satMod val="150000"/>
              </a:schemeClr>
            </a:contourClr>
          </a:sp3d>
        </a:effectStyle>
      </a:effectStyleLst>
      <a:bgFillStyleLst>
        <a:solidFill>
          <a:schemeClr val="phClr"/>
        </a:solidFill>
        <a:solidFill>
          <a:schemeClr val="phClr">
            <a:tint val="93000"/>
            <a:satMod val="140000"/>
          </a:schemeClr>
        </a:solidFill>
        <a:blipFill rotWithShape="1">
          <a:blip xmlns:r="http://schemas.openxmlformats.org/officeDocument/2006/relationships" r:embed="rId1">
            <a:duotone>
              <a:schemeClr val="phClr">
                <a:tint val="70000"/>
                <a:satMod val="170000"/>
              </a:schemeClr>
              <a:schemeClr val="phClr">
                <a:shade val="70000"/>
                <a:satMod val="13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Apothecary</Template>
  <TotalTime>6630</TotalTime>
  <Words>1081</Words>
  <Application>Microsoft Office PowerPoint</Application>
  <PresentationFormat>On-screen Show (4:3)</PresentationFormat>
  <Paragraphs>141</Paragraphs>
  <Slides>19</Slides>
  <Notes>19</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19</vt:i4>
      </vt:variant>
    </vt:vector>
  </HeadingPairs>
  <TitlesOfParts>
    <vt:vector size="28" baseType="lpstr">
      <vt:lpstr>ＭＳ Ｐゴシック</vt:lpstr>
      <vt:lpstr>Arial</vt:lpstr>
      <vt:lpstr>Book Antiqua</vt:lpstr>
      <vt:lpstr>Calibri</vt:lpstr>
      <vt:lpstr>Cambria</vt:lpstr>
      <vt:lpstr>Century Gothic</vt:lpstr>
      <vt:lpstr>Verdana</vt:lpstr>
      <vt:lpstr>Wingdings 3</vt:lpstr>
      <vt:lpstr>Apothecary</vt:lpstr>
      <vt:lpstr>EDS/SOC 117 Week 4, tuesday</vt:lpstr>
      <vt:lpstr>reminders</vt:lpstr>
      <vt:lpstr>Structure, Culture and individual Agency</vt:lpstr>
      <vt:lpstr>CULTURE OF POVERTY AS Cultural deprivation</vt:lpstr>
      <vt:lpstr>Ruby Payne’s theory</vt:lpstr>
      <vt:lpstr>Ruby Payne’s claims about poverty</vt:lpstr>
      <vt:lpstr> Payne’s answer</vt:lpstr>
      <vt:lpstr>Payne’s view of language</vt:lpstr>
      <vt:lpstr>Payne’s view of language  Formal vs. Casual Register</vt:lpstr>
      <vt:lpstr>Ruby Payne’s view on culture</vt:lpstr>
      <vt:lpstr>Critiques of ruby payne</vt:lpstr>
      <vt:lpstr>Critique of cultural deprivation: Labov reading</vt:lpstr>
      <vt:lpstr>Critique of cultural deprivation: Labov reading</vt:lpstr>
      <vt:lpstr>Critique of cultural deprivation:  Tom Humphries. (2013). Schooling in American Sign Language: A Paradigm Shift from a Deficit Model to a Bilingual Model in Deaf Education. Berkeley Review of Education 4(1) </vt:lpstr>
      <vt:lpstr>Critique of cultural deprivation:  Tom Humphries. (2013). Schooling in American Sign Language: A Paradigm Shift from a Deficit Model to a Bilingual Model in Deaf Education. Berkeley Review of Education 4(1)</vt:lpstr>
      <vt:lpstr>Critique of cultural deprivation:  Tom Humphries. (2013). Schooling in American Sign Language: A Paradigm Shift from a Deficit Model to a Bilingual Model in Deaf Education. Berkeley Review of Education 4(1)</vt:lpstr>
      <vt:lpstr>Rashid reading, “From Brilliant Baby to Child placed at Risk”</vt:lpstr>
      <vt:lpstr>Rashid reading, “From Brilliant Baby to Child placed at Risk”</vt:lpstr>
      <vt:lpstr>Chicago Takes Early Aim at 'Achievement Gap' in Schools </vt:lpstr>
    </vt:vector>
  </TitlesOfParts>
  <Company>UCSD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EDS/Soc 117</dc:title>
  <dc:creator>Amanda Datnow</dc:creator>
  <cp:lastModifiedBy>HP</cp:lastModifiedBy>
  <cp:revision>225</cp:revision>
  <cp:lastPrinted>2019-01-29T16:12:19Z</cp:lastPrinted>
  <dcterms:created xsi:type="dcterms:W3CDTF">2013-03-25T23:09:16Z</dcterms:created>
  <dcterms:modified xsi:type="dcterms:W3CDTF">2019-01-29T16:25:09Z</dcterms:modified>
</cp:coreProperties>
</file>